
<file path=[Content_Types].xml><?xml version="1.0" encoding="utf-8"?>
<Types xmlns="http://schemas.openxmlformats.org/package/2006/content-types">
  <Default Extension="jfif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0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5" r:id="rId4"/>
    <p:sldId id="266" r:id="rId5"/>
    <p:sldId id="268" r:id="rId6"/>
    <p:sldId id="269" r:id="rId7"/>
    <p:sldId id="270" r:id="rId8"/>
    <p:sldId id="271" r:id="rId9"/>
    <p:sldId id="275" r:id="rId10"/>
    <p:sldId id="276" r:id="rId11"/>
    <p:sldId id="273" r:id="rId12"/>
    <p:sldId id="274" r:id="rId13"/>
    <p:sldId id="263" r:id="rId14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10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D41739-B200-4518-A646-3FFC81415F72}" v="19" dt="2026-04-21T15:53:56.1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6" autoAdjust="0"/>
    <p:restoredTop sz="86384" autoAdjust="0"/>
  </p:normalViewPr>
  <p:slideViewPr>
    <p:cSldViewPr snapToGrid="0">
      <p:cViewPr varScale="1">
        <p:scale>
          <a:sx n="131" d="100"/>
          <a:sy n="131" d="100"/>
        </p:scale>
        <p:origin x="3576" y="96"/>
      </p:cViewPr>
      <p:guideLst/>
    </p:cSldViewPr>
  </p:slideViewPr>
  <p:outlineViewPr>
    <p:cViewPr>
      <p:scale>
        <a:sx n="33" d="100"/>
        <a:sy n="33" d="100"/>
      </p:scale>
      <p:origin x="0" y="-168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ler Salcido" userId="a5926d2a-190c-4370-ae8b-212e45236d34" providerId="ADAL" clId="{953C4D7F-0479-4C48-97E1-5B928E23756C}"/>
    <pc:docChg chg="undo redo custSel addSld delSld modSld">
      <pc:chgData name="Tyler Salcido" userId="a5926d2a-190c-4370-ae8b-212e45236d34" providerId="ADAL" clId="{953C4D7F-0479-4C48-97E1-5B928E23756C}" dt="2026-04-21T17:54:12.609" v="2931" actId="20577"/>
      <pc:docMkLst>
        <pc:docMk/>
      </pc:docMkLst>
      <pc:sldChg chg="modSp mod modNotesTx">
        <pc:chgData name="Tyler Salcido" userId="a5926d2a-190c-4370-ae8b-212e45236d34" providerId="ADAL" clId="{953C4D7F-0479-4C48-97E1-5B928E23756C}" dt="2026-04-21T16:23:58.352" v="2880" actId="20577"/>
        <pc:sldMkLst>
          <pc:docMk/>
          <pc:sldMk cId="4202077466" sldId="256"/>
        </pc:sldMkLst>
        <pc:spChg chg="mod">
          <ac:chgData name="Tyler Salcido" userId="a5926d2a-190c-4370-ae8b-212e45236d34" providerId="ADAL" clId="{953C4D7F-0479-4C48-97E1-5B928E23756C}" dt="2026-04-21T16:23:58.352" v="2880" actId="20577"/>
          <ac:spMkLst>
            <pc:docMk/>
            <pc:sldMk cId="4202077466" sldId="256"/>
            <ac:spMk id="3" creationId="{B2C4574E-4A30-47C2-8742-5F92C764ACAC}"/>
          </ac:spMkLst>
        </pc:spChg>
      </pc:sldChg>
      <pc:sldChg chg="modSp mod modNotesTx">
        <pc:chgData name="Tyler Salcido" userId="a5926d2a-190c-4370-ae8b-212e45236d34" providerId="ADAL" clId="{953C4D7F-0479-4C48-97E1-5B928E23756C}" dt="2026-04-21T16:17:58.947" v="2867" actId="6549"/>
        <pc:sldMkLst>
          <pc:docMk/>
          <pc:sldMk cId="1858653390" sldId="257"/>
        </pc:sldMkLst>
        <pc:spChg chg="mod">
          <ac:chgData name="Tyler Salcido" userId="a5926d2a-190c-4370-ae8b-212e45236d34" providerId="ADAL" clId="{953C4D7F-0479-4C48-97E1-5B928E23756C}" dt="2026-04-21T15:22:17.977" v="174" actId="20577"/>
          <ac:spMkLst>
            <pc:docMk/>
            <pc:sldMk cId="1858653390" sldId="257"/>
            <ac:spMk id="6" creationId="{385BDF65-90EE-D632-46E3-9B9D487ECD4A}"/>
          </ac:spMkLst>
        </pc:spChg>
      </pc:sldChg>
      <pc:sldChg chg="del">
        <pc:chgData name="Tyler Salcido" userId="a5926d2a-190c-4370-ae8b-212e45236d34" providerId="ADAL" clId="{953C4D7F-0479-4C48-97E1-5B928E23756C}" dt="2026-04-21T16:02:24.960" v="1945" actId="2696"/>
        <pc:sldMkLst>
          <pc:docMk/>
          <pc:sldMk cId="1865288957" sldId="264"/>
        </pc:sldMkLst>
      </pc:sldChg>
      <pc:sldChg chg="modSp mod modNotesTx">
        <pc:chgData name="Tyler Salcido" userId="a5926d2a-190c-4370-ae8b-212e45236d34" providerId="ADAL" clId="{953C4D7F-0479-4C48-97E1-5B928E23756C}" dt="2026-04-21T16:18:04.882" v="2868" actId="6549"/>
        <pc:sldMkLst>
          <pc:docMk/>
          <pc:sldMk cId="1477746189" sldId="265"/>
        </pc:sldMkLst>
        <pc:spChg chg="mod">
          <ac:chgData name="Tyler Salcido" userId="a5926d2a-190c-4370-ae8b-212e45236d34" providerId="ADAL" clId="{953C4D7F-0479-4C48-97E1-5B928E23756C}" dt="2026-04-21T15:26:24.371" v="611" actId="20577"/>
          <ac:spMkLst>
            <pc:docMk/>
            <pc:sldMk cId="1477746189" sldId="265"/>
            <ac:spMk id="6" creationId="{49B4E646-A26B-879E-299D-91E5721E1032}"/>
          </ac:spMkLst>
        </pc:spChg>
      </pc:sldChg>
      <pc:sldChg chg="modSp mod modNotesTx">
        <pc:chgData name="Tyler Salcido" userId="a5926d2a-190c-4370-ae8b-212e45236d34" providerId="ADAL" clId="{953C4D7F-0479-4C48-97E1-5B928E23756C}" dt="2026-04-21T16:18:12.979" v="2869" actId="6549"/>
        <pc:sldMkLst>
          <pc:docMk/>
          <pc:sldMk cId="1612204847" sldId="266"/>
        </pc:sldMkLst>
        <pc:spChg chg="mod">
          <ac:chgData name="Tyler Salcido" userId="a5926d2a-190c-4370-ae8b-212e45236d34" providerId="ADAL" clId="{953C4D7F-0479-4C48-97E1-5B928E23756C}" dt="2026-04-21T15:29:14.800" v="829" actId="20577"/>
          <ac:spMkLst>
            <pc:docMk/>
            <pc:sldMk cId="1612204847" sldId="266"/>
            <ac:spMk id="6" creationId="{0BD35440-2F6B-979C-3F22-C379C7FBCDD0}"/>
          </ac:spMkLst>
        </pc:spChg>
      </pc:sldChg>
      <pc:sldChg chg="del">
        <pc:chgData name="Tyler Salcido" userId="a5926d2a-190c-4370-ae8b-212e45236d34" providerId="ADAL" clId="{953C4D7F-0479-4C48-97E1-5B928E23756C}" dt="2026-04-21T16:02:35.572" v="1946" actId="2696"/>
        <pc:sldMkLst>
          <pc:docMk/>
          <pc:sldMk cId="2009312517" sldId="267"/>
        </pc:sldMkLst>
      </pc:sldChg>
      <pc:sldChg chg="modSp mod modNotesTx">
        <pc:chgData name="Tyler Salcido" userId="a5926d2a-190c-4370-ae8b-212e45236d34" providerId="ADAL" clId="{953C4D7F-0479-4C48-97E1-5B928E23756C}" dt="2026-04-21T17:20:59.678" v="2884" actId="313"/>
        <pc:sldMkLst>
          <pc:docMk/>
          <pc:sldMk cId="2485213517" sldId="268"/>
        </pc:sldMkLst>
        <pc:spChg chg="mod">
          <ac:chgData name="Tyler Salcido" userId="a5926d2a-190c-4370-ae8b-212e45236d34" providerId="ADAL" clId="{953C4D7F-0479-4C48-97E1-5B928E23756C}" dt="2026-04-21T17:20:59.678" v="2884" actId="313"/>
          <ac:spMkLst>
            <pc:docMk/>
            <pc:sldMk cId="2485213517" sldId="268"/>
            <ac:spMk id="6" creationId="{A7693C86-293F-89A5-3B6E-3BD05AB62CCD}"/>
          </ac:spMkLst>
        </pc:spChg>
      </pc:sldChg>
      <pc:sldChg chg="modSp mod modNotesTx">
        <pc:chgData name="Tyler Salcido" userId="a5926d2a-190c-4370-ae8b-212e45236d34" providerId="ADAL" clId="{953C4D7F-0479-4C48-97E1-5B928E23756C}" dt="2026-04-21T17:52:18.946" v="2895" actId="20577"/>
        <pc:sldMkLst>
          <pc:docMk/>
          <pc:sldMk cId="2033735656" sldId="269"/>
        </pc:sldMkLst>
        <pc:spChg chg="mod">
          <ac:chgData name="Tyler Salcido" userId="a5926d2a-190c-4370-ae8b-212e45236d34" providerId="ADAL" clId="{953C4D7F-0479-4C48-97E1-5B928E23756C}" dt="2026-04-21T17:52:18.946" v="2895" actId="20577"/>
          <ac:spMkLst>
            <pc:docMk/>
            <pc:sldMk cId="2033735656" sldId="269"/>
            <ac:spMk id="6" creationId="{47FCB424-26E3-2EE8-BB89-421A7991E118}"/>
          </ac:spMkLst>
        </pc:spChg>
        <pc:graphicFrameChg chg="mod">
          <ac:chgData name="Tyler Salcido" userId="a5926d2a-190c-4370-ae8b-212e45236d34" providerId="ADAL" clId="{953C4D7F-0479-4C48-97E1-5B928E23756C}" dt="2026-04-21T15:53:56.186" v="1650" actId="20577"/>
          <ac:graphicFrameMkLst>
            <pc:docMk/>
            <pc:sldMk cId="2033735656" sldId="269"/>
            <ac:graphicFrameMk id="5" creationId="{66F708D1-3A0B-E317-FCD0-FE8F292009A6}"/>
          </ac:graphicFrameMkLst>
        </pc:graphicFrameChg>
      </pc:sldChg>
      <pc:sldChg chg="modSp mod modNotesTx">
        <pc:chgData name="Tyler Salcido" userId="a5926d2a-190c-4370-ae8b-212e45236d34" providerId="ADAL" clId="{953C4D7F-0479-4C48-97E1-5B928E23756C}" dt="2026-04-21T16:18:38.041" v="2872" actId="6549"/>
        <pc:sldMkLst>
          <pc:docMk/>
          <pc:sldMk cId="1249664229" sldId="270"/>
        </pc:sldMkLst>
        <pc:spChg chg="mod">
          <ac:chgData name="Tyler Salcido" userId="a5926d2a-190c-4370-ae8b-212e45236d34" providerId="ADAL" clId="{953C4D7F-0479-4C48-97E1-5B928E23756C}" dt="2026-04-21T15:58:41.253" v="1823" actId="20577"/>
          <ac:spMkLst>
            <pc:docMk/>
            <pc:sldMk cId="1249664229" sldId="270"/>
            <ac:spMk id="6" creationId="{849FFDB5-0F4A-BEC1-A188-B0A3A635B15F}"/>
          </ac:spMkLst>
        </pc:spChg>
      </pc:sldChg>
      <pc:sldChg chg="modSp mod modNotesTx">
        <pc:chgData name="Tyler Salcido" userId="a5926d2a-190c-4370-ae8b-212e45236d34" providerId="ADAL" clId="{953C4D7F-0479-4C48-97E1-5B928E23756C}" dt="2026-04-21T16:18:45.870" v="2873" actId="6549"/>
        <pc:sldMkLst>
          <pc:docMk/>
          <pc:sldMk cId="1719338007" sldId="271"/>
        </pc:sldMkLst>
        <pc:spChg chg="mod">
          <ac:chgData name="Tyler Salcido" userId="a5926d2a-190c-4370-ae8b-212e45236d34" providerId="ADAL" clId="{953C4D7F-0479-4C48-97E1-5B928E23756C}" dt="2026-04-21T16:00:34.222" v="1847" actId="20577"/>
          <ac:spMkLst>
            <pc:docMk/>
            <pc:sldMk cId="1719338007" sldId="271"/>
            <ac:spMk id="6" creationId="{3149CF50-1ABE-3583-A77C-D8F1797079BB}"/>
          </ac:spMkLst>
        </pc:spChg>
      </pc:sldChg>
      <pc:sldChg chg="del">
        <pc:chgData name="Tyler Salcido" userId="a5926d2a-190c-4370-ae8b-212e45236d34" providerId="ADAL" clId="{953C4D7F-0479-4C48-97E1-5B928E23756C}" dt="2026-04-21T16:12:27.234" v="2563" actId="2696"/>
        <pc:sldMkLst>
          <pc:docMk/>
          <pc:sldMk cId="22151408" sldId="272"/>
        </pc:sldMkLst>
      </pc:sldChg>
      <pc:sldChg chg="modSp mod">
        <pc:chgData name="Tyler Salcido" userId="a5926d2a-190c-4370-ae8b-212e45236d34" providerId="ADAL" clId="{953C4D7F-0479-4C48-97E1-5B928E23756C}" dt="2026-04-21T17:53:48.456" v="2919" actId="20577"/>
        <pc:sldMkLst>
          <pc:docMk/>
          <pc:sldMk cId="2867018625" sldId="273"/>
        </pc:sldMkLst>
        <pc:spChg chg="mod">
          <ac:chgData name="Tyler Salcido" userId="a5926d2a-190c-4370-ae8b-212e45236d34" providerId="ADAL" clId="{953C4D7F-0479-4C48-97E1-5B928E23756C}" dt="2026-04-21T17:53:48.456" v="2919" actId="20577"/>
          <ac:spMkLst>
            <pc:docMk/>
            <pc:sldMk cId="2867018625" sldId="273"/>
            <ac:spMk id="6" creationId="{1FD8CCA4-8E23-4F62-87C1-F269C34A607C}"/>
          </ac:spMkLst>
        </pc:spChg>
      </pc:sldChg>
      <pc:sldChg chg="modSp mod modNotesTx">
        <pc:chgData name="Tyler Salcido" userId="a5926d2a-190c-4370-ae8b-212e45236d34" providerId="ADAL" clId="{953C4D7F-0479-4C48-97E1-5B928E23756C}" dt="2026-04-21T17:54:12.609" v="2931" actId="20577"/>
        <pc:sldMkLst>
          <pc:docMk/>
          <pc:sldMk cId="1440065792" sldId="274"/>
        </pc:sldMkLst>
        <pc:spChg chg="mod">
          <ac:chgData name="Tyler Salcido" userId="a5926d2a-190c-4370-ae8b-212e45236d34" providerId="ADAL" clId="{953C4D7F-0479-4C48-97E1-5B928E23756C}" dt="2026-04-21T17:54:12.609" v="2931" actId="20577"/>
          <ac:spMkLst>
            <pc:docMk/>
            <pc:sldMk cId="1440065792" sldId="274"/>
            <ac:spMk id="6" creationId="{F7238E33-EE76-147C-8AC2-59E34F692964}"/>
          </ac:spMkLst>
        </pc:spChg>
      </pc:sldChg>
      <pc:sldChg chg="modSp mod modNotesTx">
        <pc:chgData name="Tyler Salcido" userId="a5926d2a-190c-4370-ae8b-212e45236d34" providerId="ADAL" clId="{953C4D7F-0479-4C48-97E1-5B928E23756C}" dt="2026-04-21T16:18:51.933" v="2874" actId="6549"/>
        <pc:sldMkLst>
          <pc:docMk/>
          <pc:sldMk cId="761609072" sldId="275"/>
        </pc:sldMkLst>
        <pc:spChg chg="mod">
          <ac:chgData name="Tyler Salcido" userId="a5926d2a-190c-4370-ae8b-212e45236d34" providerId="ADAL" clId="{953C4D7F-0479-4C48-97E1-5B928E23756C}" dt="2026-04-21T16:01:54.846" v="1944" actId="20577"/>
          <ac:spMkLst>
            <pc:docMk/>
            <pc:sldMk cId="761609072" sldId="275"/>
            <ac:spMk id="6" creationId="{6E073DB4-DC3F-A6A5-5E5D-C88A37CF2118}"/>
          </ac:spMkLst>
        </pc:spChg>
      </pc:sldChg>
      <pc:sldChg chg="modSp add mod modNotesTx">
        <pc:chgData name="Tyler Salcido" userId="a5926d2a-190c-4370-ae8b-212e45236d34" providerId="ADAL" clId="{953C4D7F-0479-4C48-97E1-5B928E23756C}" dt="2026-04-21T16:19:06.794" v="2875" actId="6549"/>
        <pc:sldMkLst>
          <pc:docMk/>
          <pc:sldMk cId="601939668" sldId="276"/>
        </pc:sldMkLst>
        <pc:spChg chg="mod">
          <ac:chgData name="Tyler Salcido" userId="a5926d2a-190c-4370-ae8b-212e45236d34" providerId="ADAL" clId="{953C4D7F-0479-4C48-97E1-5B928E23756C}" dt="2026-04-21T16:03:14.960" v="2002" actId="20577"/>
          <ac:spMkLst>
            <pc:docMk/>
            <pc:sldMk cId="601939668" sldId="276"/>
            <ac:spMk id="4" creationId="{E443A0F7-68F2-6E8B-A09E-94E174ED6128}"/>
          </ac:spMkLst>
        </pc:spChg>
        <pc:spChg chg="mod">
          <ac:chgData name="Tyler Salcido" userId="a5926d2a-190c-4370-ae8b-212e45236d34" providerId="ADAL" clId="{953C4D7F-0479-4C48-97E1-5B928E23756C}" dt="2026-04-21T16:12:06.966" v="2562" actId="255"/>
          <ac:spMkLst>
            <pc:docMk/>
            <pc:sldMk cId="601939668" sldId="276"/>
            <ac:spMk id="6" creationId="{D57BFACA-8B42-929B-80DF-29E0A535A5D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Employee Benefits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CA0-4572-B7F1-051D691E231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CA0-4572-B7F1-051D691E231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CA0-4572-B7F1-051D691E231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CA0-4572-B7F1-051D691E2317}"/>
              </c:ext>
            </c:extLst>
          </c:dPt>
          <c:dLbls>
            <c:dLbl>
              <c:idx val="0"/>
              <c:layout>
                <c:manualLayout>
                  <c:x val="-8.5106382978723583E-2"/>
                  <c:y val="-0.3920187068835335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3EC6EF4-62E3-445D-AE8C-D8309C48DFF3}" type="CATEGORYNAME">
                      <a:rPr lang="en-US"/>
                      <a:pPr>
                        <a:defRPr/>
                      </a:pPr>
                      <a:t>[CATEGORY NAME]</a:t>
                    </a:fld>
                    <a:r>
                      <a:rPr lang="en-US" baseline="0" dirty="0"/>
                      <a:t>
57%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CA0-4572-B7F1-051D691E2317}"/>
                </c:ext>
              </c:extLst>
            </c:dLbl>
            <c:dLbl>
              <c:idx val="1"/>
              <c:layout>
                <c:manualLayout>
                  <c:x val="1.8912529550827423E-2"/>
                  <c:y val="0.2511736624942400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EF6DB4F-B082-4934-99FF-EE4181782459}" type="CATEGORYNAME">
                      <a:rPr lang="en-US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/>
                      <a:t>
36%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CA0-4572-B7F1-051D691E2317}"/>
                </c:ext>
              </c:extLst>
            </c:dLbl>
            <c:dLbl>
              <c:idx val="2"/>
              <c:layout>
                <c:manualLayout>
                  <c:x val="7.0921985815602835E-3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8E7A034-44F6-46B7-828A-2592CFA6EE3C}" type="CATEGORYNAME">
                      <a:rPr lang="en-US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/>
                      <a:t>
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CA0-4572-B7F1-051D691E2317}"/>
                </c:ext>
              </c:extLst>
            </c:dLbl>
            <c:dLbl>
              <c:idx val="3"/>
              <c:layout>
                <c:manualLayout>
                  <c:x val="4.2553191489361659E-2"/>
                  <c:y val="2.348795807528944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205D5A9-10A7-42E1-B02F-F45174BB7475}" type="CATEGORYNAME">
                      <a:rPr lang="en-US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/>
                      <a:t>
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CA0-4572-B7F1-051D691E231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'salaries fye 25-26 '!$U$6:$U$9</c:f>
              <c:strCache>
                <c:ptCount val="4"/>
                <c:pt idx="0">
                  <c:v>Retirement</c:v>
                </c:pt>
                <c:pt idx="1">
                  <c:v>Health Benefits</c:v>
                </c:pt>
                <c:pt idx="2">
                  <c:v>Work Comp</c:v>
                </c:pt>
                <c:pt idx="3">
                  <c:v>Employer PR Taxes</c:v>
                </c:pt>
              </c:strCache>
            </c:strRef>
          </c:cat>
          <c:val>
            <c:numRef>
              <c:f>'salaries fye 25-26 '!$V$6:$V$9</c:f>
              <c:numCache>
                <c:formatCode>_(* #,##0_);_(* \(#,##0\);_(* "-"_);_(@_)</c:formatCode>
                <c:ptCount val="4"/>
                <c:pt idx="0">
                  <c:v>126426</c:v>
                </c:pt>
                <c:pt idx="1">
                  <c:v>80524</c:v>
                </c:pt>
                <c:pt idx="2">
                  <c:v>10966</c:v>
                </c:pt>
                <c:pt idx="3">
                  <c:v>8628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CA0-4572-B7F1-051D691E2317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9235F9C-8223-4BF6-8E33-E1F96727F3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89C9AB-DD77-4132-AB5C-28E42DCE75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48CAB154-B99E-4940-B8BB-690FE07105AB}" type="datetimeFigureOut">
              <a:rPr lang="en-US" smtClean="0"/>
              <a:t>4/21/2026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486BA0-34F6-4E5C-AE84-E52604DAAF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A41589-7F4B-498B-AEBF-36970A576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BE92BA3F-8847-4D51-8B2C-28C9636B3B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9681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94830753-8535-43CB-9082-D52C8051FF44}" type="datetimeFigureOut">
              <a:rPr lang="en-US" smtClean="0"/>
              <a:t>4/21/2026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D18A1310-6E21-4895-8E54-DB122892A8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855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8187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9D8E8-9569-E5B6-8BED-ABF45C425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52D93A-6DED-F371-785B-6211746E3A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008A39-9548-9749-1EDA-DFF3D553CF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7C6231-D9A3-42D1-CF17-81ED755A39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0896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281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689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756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990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430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1057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983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DAFD5-4935-A6B0-DEFB-AD759C31F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297CBD-CDA4-6045-D70D-A8F89BA7BF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5F4A35-9E83-4C23-FCFF-1B9A9F1ABD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7828D8-1408-F3EC-7A7C-A4583BB19A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476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8B57A90-6036-4A9E-8519-E1412FFBED96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44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EFA0-C8C5-4C56-AD2A-232452A22828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89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307DE18-CAA9-40F0-A10D-3B5CB1713A48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668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01A7-C93A-431C-A2B0-1247A0096341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809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FEB6552-82DA-4755-BD90-902600EE5DC5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01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C2FF-97A3-4B64-9AD0-13F41996098F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921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3B4A-DF1F-46C1-A26D-286EDFAD977C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51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AF9F-AFF3-4A58-B667-2D979F0B6939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67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F2CA-6823-446C-BBB3-4CEA926DB9CA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19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3902E76-03B4-4AEE-82C3-D41E93BA6DEF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691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D40E-F275-474D-B981-C9DE3FD619BB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246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9722E74-2721-43EA-ADF1-A22E8588E334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1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CC2B463-6BD5-411E-A3CA-67A9FE003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8175"/>
            <a:ext cx="12191999" cy="621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3E6F24-3E64-4893-9F13-7BEE01C841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6851" y="723899"/>
            <a:ext cx="7498616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 descr="Draft Budget Fiscal Year 2026-2027 April 23, 26 by Tyler Salcido, Executive Officer">
            <a:extLst>
              <a:ext uri="{FF2B5EF4-FFF2-40B4-BE49-F238E27FC236}">
                <a16:creationId xmlns:a16="http://schemas.microsoft.com/office/drawing/2014/main" id="{23D56AB0-2C22-4470-8222-976B3522B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9243" y="1419225"/>
            <a:ext cx="6798608" cy="2085869"/>
          </a:xfrm>
        </p:spPr>
        <p:txBody>
          <a:bodyPr>
            <a:normAutofit/>
          </a:bodyPr>
          <a:lstStyle/>
          <a:p>
            <a:br>
              <a:rPr lang="en-US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en-US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dirty="0">
              <a:solidFill>
                <a:srgbClr val="FFFFFF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C4574E-4A30-47C2-8742-5F92C764A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9243" y="1419225"/>
            <a:ext cx="6798608" cy="3819525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bg2"/>
              </a:solidFill>
            </a:endParaRPr>
          </a:p>
          <a:p>
            <a:pPr algn="ctr"/>
            <a:r>
              <a:rPr lang="en-US" sz="3600" b="1" dirty="0">
                <a:solidFill>
                  <a:schemeClr val="bg2"/>
                </a:solidFill>
              </a:rPr>
              <a:t>Draft BUDGET </a:t>
            </a:r>
          </a:p>
          <a:p>
            <a:pPr algn="ctr"/>
            <a:r>
              <a:rPr lang="en-US" sz="3600" b="1" dirty="0">
                <a:solidFill>
                  <a:schemeClr val="bg2"/>
                </a:solidFill>
              </a:rPr>
              <a:t>FISCAL YEAR 2026-2027</a:t>
            </a:r>
          </a:p>
          <a:p>
            <a:pPr algn="ctr"/>
            <a:r>
              <a:rPr lang="en-US" sz="2400" b="1" dirty="0">
                <a:solidFill>
                  <a:schemeClr val="bg2"/>
                </a:solidFill>
              </a:rPr>
              <a:t>APRIL 23, 2026</a:t>
            </a:r>
          </a:p>
          <a:p>
            <a:pPr algn="ctr"/>
            <a:endParaRPr lang="en-US" sz="2400" b="1" dirty="0">
              <a:solidFill>
                <a:schemeClr val="bg2"/>
              </a:solidFill>
            </a:endParaRPr>
          </a:p>
          <a:p>
            <a:r>
              <a:rPr lang="en-US" sz="1200" dirty="0">
                <a:solidFill>
                  <a:schemeClr val="bg2"/>
                </a:solidFill>
                <a:latin typeface="Corbel Light" panose="020B0303020204020204" pitchFamily="34" charset="0"/>
              </a:rPr>
              <a:t>Tyler salcido, executive officer  </a:t>
            </a:r>
          </a:p>
          <a:p>
            <a:r>
              <a:rPr lang="en-US" sz="1200" dirty="0">
                <a:solidFill>
                  <a:schemeClr val="bg2"/>
                </a:solidFill>
                <a:latin typeface="Corbel Light" panose="020B0303020204020204" pitchFamily="34" charset="0"/>
              </a:rPr>
              <a:t> </a:t>
            </a:r>
          </a:p>
        </p:txBody>
      </p:sp>
      <p:pic>
        <p:nvPicPr>
          <p:cNvPr id="5" name="Picture 4" descr="Blue Agency Logo saying: Imperial Local Agency Formation Commission (LAFCO)">
            <a:extLst>
              <a:ext uri="{FF2B5EF4-FFF2-40B4-BE49-F238E27FC236}">
                <a16:creationId xmlns:a16="http://schemas.microsoft.com/office/drawing/2014/main" id="{A8CFA729-D6D7-49A1-BFC1-2D6CAD7057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166" y="2911650"/>
            <a:ext cx="2716911" cy="132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07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67C63-F3F9-8637-7C1C-13226BB46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Key Changes from FY2025-2026">
            <a:extLst>
              <a:ext uri="{FF2B5EF4-FFF2-40B4-BE49-F238E27FC236}">
                <a16:creationId xmlns:a16="http://schemas.microsoft.com/office/drawing/2014/main" id="{B7405BC9-99B8-51A2-1726-0C029270F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43A0F7-68F2-6E8B-A09E-94E174ED6128}"/>
              </a:ext>
            </a:extLst>
          </p:cNvPr>
          <p:cNvSpPr txBox="1"/>
          <p:nvPr/>
        </p:nvSpPr>
        <p:spPr>
          <a:xfrm>
            <a:off x="1399978" y="885890"/>
            <a:ext cx="8664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KEY CHANGES FROM FY2025-2026</a:t>
            </a:r>
          </a:p>
        </p:txBody>
      </p:sp>
      <p:sp>
        <p:nvSpPr>
          <p:cNvPr id="3" name="Content Placeholder 2" descr="City and County apportionments each increase by $29,953 or 8.63%&#10;&#10;LAFCo fees increase due to the one-time reimbursed consultant expense&#10;&#10;LAFCo Employee Benefits increase by $34,338 or 16.63%&#10;&#10;Other Professional Services increase due to one-time reimbursed consultant expense&#10;&#10;Data Processing/Network decreases by $4,618 or 15.32%&#10;&#10;Travel Out of County increases by $8,379 due to the Sacramento CALAFCO Conference&#10;&#10;Office supplies and electronics are reduced to better reflect recent actual spending&#10;">
            <a:extLst>
              <a:ext uri="{FF2B5EF4-FFF2-40B4-BE49-F238E27FC236}">
                <a16:creationId xmlns:a16="http://schemas.microsoft.com/office/drawing/2014/main" id="{94CFD47B-8EF1-5C57-040D-3610949D3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7BFACA-8B42-929B-80DF-29E0A535A5DE}"/>
              </a:ext>
            </a:extLst>
          </p:cNvPr>
          <p:cNvSpPr txBox="1"/>
          <p:nvPr/>
        </p:nvSpPr>
        <p:spPr>
          <a:xfrm>
            <a:off x="581192" y="1964353"/>
            <a:ext cx="10727938" cy="855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City and County apportionments each increase by $29,953 or 8.63%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LAFCo fees increase due to the one-time reimbursed consultant expense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LAFCo Employee Benefits increase by $34,338 or 16.63%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Other Professional Services increase due to one-time reimbursed consultant expense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Data Processing/Network decreases by $4,618 or 15.32%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Travel Out of County increases by $8,379 due to the Sacramento CALAFCO Conference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Office supplies and electronics are reduced to better reflect recent actual spending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67F31-58E0-B615-2517-D5FF9E8C9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2978" y="6332087"/>
            <a:ext cx="1052508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939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2.59259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DA79F-D125-E721-A3E9-9896FD2B2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Commission Options">
            <a:extLst>
              <a:ext uri="{FF2B5EF4-FFF2-40B4-BE49-F238E27FC236}">
                <a16:creationId xmlns:a16="http://schemas.microsoft.com/office/drawing/2014/main" id="{BE224C08-A3B6-B11B-18B6-D94F83148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FCCED8-0DCA-0DF4-9961-4C1F6AD8565B}"/>
              </a:ext>
            </a:extLst>
          </p:cNvPr>
          <p:cNvSpPr txBox="1"/>
          <p:nvPr/>
        </p:nvSpPr>
        <p:spPr>
          <a:xfrm>
            <a:off x="1399978" y="885890"/>
            <a:ext cx="8664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COMMISSION OPTIONS</a:t>
            </a:r>
          </a:p>
        </p:txBody>
      </p:sp>
      <p:sp>
        <p:nvSpPr>
          <p:cNvPr id="3" name="Content Placeholder 2" descr="Option #1: Approve &amp; adopt the draft budget for FY2026-2027 as presented.&#10;&#10;Option #2:  Approve &amp; adopt the draft budget for FY2026-2027 as amended by the Commission. &#10;">
            <a:extLst>
              <a:ext uri="{FF2B5EF4-FFF2-40B4-BE49-F238E27FC236}">
                <a16:creationId xmlns:a16="http://schemas.microsoft.com/office/drawing/2014/main" id="{38DBA52A-6079-DAE7-E082-D143608C9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D8CCA4-8E23-4F62-87C1-F269C34A607C}"/>
              </a:ext>
            </a:extLst>
          </p:cNvPr>
          <p:cNvSpPr txBox="1"/>
          <p:nvPr/>
        </p:nvSpPr>
        <p:spPr>
          <a:xfrm>
            <a:off x="581192" y="1964353"/>
            <a:ext cx="1072793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Option #</a:t>
            </a:r>
            <a:r>
              <a:rPr lang="en-US" sz="2400" dirty="0">
                <a:latin typeface="Aptos" panose="020B0004020202020204" pitchFamily="34" charset="0"/>
              </a:rPr>
              <a:t>1: </a:t>
            </a:r>
            <a:r>
              <a:rPr lang="en-US" sz="2400" dirty="0"/>
              <a:t>Approve &amp; adopt the draft budget for FY2026-2027 as presented.</a:t>
            </a:r>
            <a:endParaRPr lang="en-US" sz="2400" dirty="0">
              <a:latin typeface="Aptos" panose="020B00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ptos" panose="020B00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Option #2:  Approve &amp; adopt the draft budget for FY2026-2027 as amended by the Commission.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F926DA-153B-52D3-B14A-72102EC5C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2978" y="6332087"/>
            <a:ext cx="1052508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018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2.59259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6B628-2CCE-8B23-0B77-1CD66B4A9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EO Recommendation">
            <a:extLst>
              <a:ext uri="{FF2B5EF4-FFF2-40B4-BE49-F238E27FC236}">
                <a16:creationId xmlns:a16="http://schemas.microsoft.com/office/drawing/2014/main" id="{EFA545E2-943C-D9B9-C1C8-EBCB2A97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510F87-AA1A-6B67-F700-DE2EA36AA849}"/>
              </a:ext>
            </a:extLst>
          </p:cNvPr>
          <p:cNvSpPr txBox="1"/>
          <p:nvPr/>
        </p:nvSpPr>
        <p:spPr>
          <a:xfrm>
            <a:off x="1399978" y="885890"/>
            <a:ext cx="8664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EO RECOMMENDATION</a:t>
            </a:r>
          </a:p>
        </p:txBody>
      </p:sp>
      <p:sp>
        <p:nvSpPr>
          <p:cNvPr id="3" name="Content Placeholder 2" descr="Conduct public hearing, consider all written and oral testimony.&#10;&#10;Approve and Adopt FY2026-2027 draft budget as presented, unless Commission direction or public input warrants modification.&#10;">
            <a:extLst>
              <a:ext uri="{FF2B5EF4-FFF2-40B4-BE49-F238E27FC236}">
                <a16:creationId xmlns:a16="http://schemas.microsoft.com/office/drawing/2014/main" id="{CAF2C4ED-798A-9A31-41DD-7BC3F3CB2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238E33-EE76-147C-8AC2-59E34F692964}"/>
              </a:ext>
            </a:extLst>
          </p:cNvPr>
          <p:cNvSpPr txBox="1"/>
          <p:nvPr/>
        </p:nvSpPr>
        <p:spPr>
          <a:xfrm>
            <a:off x="581192" y="1964353"/>
            <a:ext cx="1072793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Conduct public hearing, consider all written and oral testimony.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Approve and Adopt FY2026-2027 draft budget as presented, unless Commission direction or public input warrants modification.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0BBE44-6126-84DC-3AD4-32FF169B8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2978" y="6332087"/>
            <a:ext cx="1052508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065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2.59259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9F300A-F087-4D4D-B395-E9628BAC573C}"/>
              </a:ext>
            </a:extLst>
          </p:cNvPr>
          <p:cNvSpPr txBox="1"/>
          <p:nvPr/>
        </p:nvSpPr>
        <p:spPr>
          <a:xfrm>
            <a:off x="3438836" y="1082180"/>
            <a:ext cx="5012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Questions or Comments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0C29E6-4867-40AF-9007-664CC4E9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58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Purpose of Draft Budget">
            <a:extLst>
              <a:ext uri="{FF2B5EF4-FFF2-40B4-BE49-F238E27FC236}">
                <a16:creationId xmlns:a16="http://schemas.microsoft.com/office/drawing/2014/main" id="{8448039B-23B7-4932-B68E-301599DE3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5B8740-90A6-9F70-2A8B-C19CCFB7B406}"/>
              </a:ext>
            </a:extLst>
          </p:cNvPr>
          <p:cNvSpPr txBox="1"/>
          <p:nvPr/>
        </p:nvSpPr>
        <p:spPr>
          <a:xfrm>
            <a:off x="1399978" y="885890"/>
            <a:ext cx="8664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PURPOSE OF DRAFT BUDGET</a:t>
            </a:r>
          </a:p>
        </p:txBody>
      </p:sp>
      <p:sp>
        <p:nvSpPr>
          <p:cNvPr id="3" name="Content Placeholder 2" descr="As required by the Cortese-Knox-Hertzberg Act, LAFCo must adopt an annual budget&#10;Adopt preliminary budget by May 1, final by June 15&#10;&#10;Provides operational funding for the upcoming fiscal year&#10;&#10;Presents the FY2026-2027 draft budget for Commission review and direction&#10;">
            <a:extLst>
              <a:ext uri="{FF2B5EF4-FFF2-40B4-BE49-F238E27FC236}">
                <a16:creationId xmlns:a16="http://schemas.microsoft.com/office/drawing/2014/main" id="{645C9829-4995-4223-B281-20CB9AE5A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5BDF65-90EE-D632-46E3-9B9D487ECD4A}"/>
              </a:ext>
            </a:extLst>
          </p:cNvPr>
          <p:cNvSpPr txBox="1"/>
          <p:nvPr/>
        </p:nvSpPr>
        <p:spPr>
          <a:xfrm>
            <a:off x="581192" y="2308072"/>
            <a:ext cx="1072793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As required by the Cortese-Knox-Hertzberg Act, LAFCo must adopt an annual budget</a:t>
            </a:r>
          </a:p>
          <a:p>
            <a:pPr marL="800100" lvl="1" indent="-342900">
              <a:buFontTx/>
              <a:buChar char="-"/>
            </a:pPr>
            <a:r>
              <a:rPr lang="en-US" sz="2400" dirty="0"/>
              <a:t>Adopt preliminary budget by May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dirty="0"/>
              <a:t>, final by June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dirty="0"/>
              <a:t>5</a:t>
            </a:r>
          </a:p>
          <a:p>
            <a:pPr lvl="1"/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Provides operational funding for the upcoming fiscal year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Presents the FY2026-2027 draft budget for Commission review and direction</a:t>
            </a:r>
          </a:p>
          <a:p>
            <a:pPr lvl="1"/>
            <a:endParaRPr lang="en-US" sz="2400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en-US" sz="24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20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2333B3-E09B-4104-9C2D-5C7FD05FB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2978" y="6332087"/>
            <a:ext cx="1052508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653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2.59259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354A2-38F8-6733-EB8A-9AB32E0A4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udget Overview">
            <a:extLst>
              <a:ext uri="{FF2B5EF4-FFF2-40B4-BE49-F238E27FC236}">
                <a16:creationId xmlns:a16="http://schemas.microsoft.com/office/drawing/2014/main" id="{771D6726-4629-EE5C-F8D5-CC8F52474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2BBA30-93C0-F994-861E-4D1F10EF8BFB}"/>
              </a:ext>
            </a:extLst>
          </p:cNvPr>
          <p:cNvSpPr txBox="1"/>
          <p:nvPr/>
        </p:nvSpPr>
        <p:spPr>
          <a:xfrm>
            <a:off x="1399978" y="885890"/>
            <a:ext cx="8664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BUDGET OVERVIEW</a:t>
            </a:r>
          </a:p>
        </p:txBody>
      </p:sp>
      <p:sp>
        <p:nvSpPr>
          <p:cNvPr id="3" name="Content Placeholder 2" descr="Total Proposed Budget: $1,037,024&#10;&#10;Includes a one-time, fully reimbursed consulting expense of $108,000 for IVHD ballot measure and MSR work&#10;&#10;Net operating budget, excluding the reimbursed expense: $929,024&#10;&#10;Net increase from FY2025-2026: $42,605 or 4.81%&#10;">
            <a:extLst>
              <a:ext uri="{FF2B5EF4-FFF2-40B4-BE49-F238E27FC236}">
                <a16:creationId xmlns:a16="http://schemas.microsoft.com/office/drawing/2014/main" id="{F6ED871B-9838-92E7-068E-F1F1583E2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B4E646-A26B-879E-299D-91E5721E1032}"/>
              </a:ext>
            </a:extLst>
          </p:cNvPr>
          <p:cNvSpPr txBox="1"/>
          <p:nvPr/>
        </p:nvSpPr>
        <p:spPr>
          <a:xfrm>
            <a:off x="581192" y="2308072"/>
            <a:ext cx="1072793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Total Proposed Budget: $1,037,024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Includes a one-time, fully reimbursed consulting expense of $108,000 for IVHD ballot measure and MSR 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Net operating budget, excluding the reimbursed expense: $929,024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Net increase from FY2025-2026: $42,605 or 4.81%</a:t>
            </a:r>
          </a:p>
          <a:p>
            <a:pPr lvl="1"/>
            <a:endParaRPr lang="en-US" sz="2400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en-US" sz="24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20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6A0A8D-B231-E053-0558-AC7BFA9CF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2978" y="6332087"/>
            <a:ext cx="1052508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6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2.59259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3F9A5-43F5-FDEA-8A7F-20C9407FD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Revenue Breakdown">
            <a:extLst>
              <a:ext uri="{FF2B5EF4-FFF2-40B4-BE49-F238E27FC236}">
                <a16:creationId xmlns:a16="http://schemas.microsoft.com/office/drawing/2014/main" id="{941D0217-8275-86EF-A029-621327175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A28D66-EA68-3B4A-9D39-A597841EFF74}"/>
              </a:ext>
            </a:extLst>
          </p:cNvPr>
          <p:cNvSpPr txBox="1"/>
          <p:nvPr/>
        </p:nvSpPr>
        <p:spPr>
          <a:xfrm>
            <a:off x="1399978" y="885890"/>
            <a:ext cx="8664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REVENUE BREAKDOWN</a:t>
            </a:r>
          </a:p>
        </p:txBody>
      </p:sp>
      <p:sp>
        <p:nvSpPr>
          <p:cNvPr id="3" name="Content Placeholder 2" descr="Contributions from Cities: $377,007&#10;&#10;Contribution from County: $377,007&#10;&#10;LAFCo Fees $128,000, including $108,000 in one-time reimbursed consultant work&#10;&#10;Rental Income $53,324&#10;&#10;Interest Income: $20,000&#10;&#10;Use of Reserves: $81,687&#10;">
            <a:extLst>
              <a:ext uri="{FF2B5EF4-FFF2-40B4-BE49-F238E27FC236}">
                <a16:creationId xmlns:a16="http://schemas.microsoft.com/office/drawing/2014/main" id="{C6A8F9D7-E4C9-530A-DCBB-751889E7A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D35440-2F6B-979C-3F22-C379C7FBCDD0}"/>
              </a:ext>
            </a:extLst>
          </p:cNvPr>
          <p:cNvSpPr txBox="1"/>
          <p:nvPr/>
        </p:nvSpPr>
        <p:spPr>
          <a:xfrm>
            <a:off x="581192" y="2005509"/>
            <a:ext cx="10727938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Contributions from Cities: $377,007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Contribution from County: $377,007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LAFCo Fees $128,000, including $108,000 in one-time reimbursed consultant 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Rental Income $5</a:t>
            </a:r>
            <a:r>
              <a:rPr lang="en-US" sz="2400" dirty="0">
                <a:latin typeface="Aptos" panose="020B0004020202020204" pitchFamily="34" charset="0"/>
              </a:rPr>
              <a:t>3,324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Interest Income: $</a:t>
            </a:r>
            <a:r>
              <a:rPr lang="en-US" sz="2400" dirty="0">
                <a:latin typeface="Aptos" panose="020B0004020202020204" pitchFamily="34" charset="0"/>
              </a:rPr>
              <a:t>20,000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ptos" panose="020B00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Use of Reserves: $81,687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/>
            <a:endParaRPr lang="en-US" sz="2400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en-US" sz="24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20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2C2596-3208-7C0A-3B44-A253463D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2978" y="6332087"/>
            <a:ext cx="1052508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20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2.59259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17AC1-89FA-DDD0-34E2-E175871C7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Use of Reserves">
            <a:extLst>
              <a:ext uri="{FF2B5EF4-FFF2-40B4-BE49-F238E27FC236}">
                <a16:creationId xmlns:a16="http://schemas.microsoft.com/office/drawing/2014/main" id="{F2560DD6-60A0-6086-24C3-6D76A229B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706158-BEEC-439C-D4CE-DA2B8773AC05}"/>
              </a:ext>
            </a:extLst>
          </p:cNvPr>
          <p:cNvSpPr txBox="1"/>
          <p:nvPr/>
        </p:nvSpPr>
        <p:spPr>
          <a:xfrm>
            <a:off x="1399978" y="885890"/>
            <a:ext cx="8664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USE OF RESERVES</a:t>
            </a:r>
          </a:p>
        </p:txBody>
      </p:sp>
      <p:sp>
        <p:nvSpPr>
          <p:cNvPr id="3" name="Content Placeholder 2" descr="Estimated use of unassigned reserves to balance FY2026-2027: $81,687&#10;&#10;Estimated reserves remaining at year-end: $592,902&#10;&#10;Assigned Emergency Reserves remain at $500,000&#10;&#10;Estimated Unassigned Reserves: $92,902, maintained at 10% of budgeted expenses under Reserve Policy&#10;&#10;*Estimated reserves exclude the one-time reimbursed consultant expense&#10;">
            <a:extLst>
              <a:ext uri="{FF2B5EF4-FFF2-40B4-BE49-F238E27FC236}">
                <a16:creationId xmlns:a16="http://schemas.microsoft.com/office/drawing/2014/main" id="{83F110C9-522D-DA6A-3BDC-050BAA02B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693C86-293F-89A5-3B6E-3BD05AB62CCD}"/>
              </a:ext>
            </a:extLst>
          </p:cNvPr>
          <p:cNvSpPr txBox="1"/>
          <p:nvPr/>
        </p:nvSpPr>
        <p:spPr>
          <a:xfrm>
            <a:off x="581192" y="2005509"/>
            <a:ext cx="1072793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Estimated use of unassigned reserves to balance FY2026-2027: $81,687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Estimated reserves remaining at year-end: $592,902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Assigned Emergency Reserves remain at $500,000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Estimated Unassigned Reserves: $92,902, maintained at 10% of budgeted expenses under Reserve Policy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r>
              <a:rPr lang="en-US" sz="2000" i="1" dirty="0"/>
              <a:t>*Estimated reserves exclude the one-time reimbursed consultant expense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/>
            <a:endParaRPr lang="en-US" sz="2400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en-US" sz="24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20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4EDAA6-B23A-28CA-6960-98A6ED78C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2978" y="6332087"/>
            <a:ext cx="1052508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213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2.59259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14355-2E63-422B-CAC3-47D9FA716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Expenditures Overview">
            <a:extLst>
              <a:ext uri="{FF2B5EF4-FFF2-40B4-BE49-F238E27FC236}">
                <a16:creationId xmlns:a16="http://schemas.microsoft.com/office/drawing/2014/main" id="{FC1E2FAB-355D-5C59-8916-4B8D93159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3A96E0-EF0F-7DC2-8234-A472A76F189B}"/>
              </a:ext>
            </a:extLst>
          </p:cNvPr>
          <p:cNvSpPr txBox="1"/>
          <p:nvPr/>
        </p:nvSpPr>
        <p:spPr>
          <a:xfrm>
            <a:off x="1399978" y="885890"/>
            <a:ext cx="8664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EXPENDITURES OVERVIEW</a:t>
            </a:r>
          </a:p>
        </p:txBody>
      </p:sp>
      <p:sp>
        <p:nvSpPr>
          <p:cNvPr id="3" name="Content Placeholder 2" descr="Salaries: $446,353&#10;&#10;Employee Benefits: $240,860&#10;&#10;Commissioner Stipends: $7,200&#10;&#10;Communications: $1,200&#10;&#10;Liability &amp; Prop. Insurance: $21,964&#10;&#10;Maintenance – Equip: $5,000&#10;&#10;Memberships: $6,881&#10;">
            <a:extLst>
              <a:ext uri="{FF2B5EF4-FFF2-40B4-BE49-F238E27FC236}">
                <a16:creationId xmlns:a16="http://schemas.microsoft.com/office/drawing/2014/main" id="{B6C5054E-870C-2ACD-033E-AAC824F86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FCB424-26E3-2EE8-BB89-421A7991E118}"/>
              </a:ext>
            </a:extLst>
          </p:cNvPr>
          <p:cNvSpPr txBox="1"/>
          <p:nvPr/>
        </p:nvSpPr>
        <p:spPr>
          <a:xfrm>
            <a:off x="581192" y="1964353"/>
            <a:ext cx="10727938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Salaries: $446,353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Employee Benefits: $240,860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Commissioner Stipends: $7,200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Communications: $1,200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Liability &amp; Prop. Insurance: $21,964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Maintenance – Equip: $5,000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Memberships: $6,</a:t>
            </a:r>
            <a:r>
              <a:rPr lang="en-US" sz="2400" dirty="0">
                <a:latin typeface="Aptos" panose="020B0004020202020204" pitchFamily="34" charset="0"/>
              </a:rPr>
              <a:t>881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graphicFrame>
        <p:nvGraphicFramePr>
          <p:cNvPr id="5" name="Chart 4" descr="Pie Chart showing Employee Benefits: Orange slice is Health Benefits 36%, Gray slice is Work Comp 4%, Yellow slice is Employer PR Taxes 3 %, Blue slice is Retirement 57%">
            <a:extLst>
              <a:ext uri="{FF2B5EF4-FFF2-40B4-BE49-F238E27FC236}">
                <a16:creationId xmlns:a16="http://schemas.microsoft.com/office/drawing/2014/main" id="{66F708D1-3A0B-E317-FCD0-FE8F292009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4386270"/>
              </p:ext>
            </p:extLst>
          </p:nvPr>
        </p:nvGraphicFramePr>
        <p:xfrm>
          <a:off x="5948413" y="1841450"/>
          <a:ext cx="6317982" cy="5410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FA1E6-2F4A-FB62-FE2A-CC6A0C55F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2978" y="6332087"/>
            <a:ext cx="1052508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735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2.59259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D5BA5-A43D-82F3-4AF6-C0503CD90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Expenditures Overview Cont.">
            <a:extLst>
              <a:ext uri="{FF2B5EF4-FFF2-40B4-BE49-F238E27FC236}">
                <a16:creationId xmlns:a16="http://schemas.microsoft.com/office/drawing/2014/main" id="{47CC5C82-7892-DCC7-C16F-20F416FCF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69A15A-6331-9C20-7640-55F0018146BB}"/>
              </a:ext>
            </a:extLst>
          </p:cNvPr>
          <p:cNvSpPr txBox="1"/>
          <p:nvPr/>
        </p:nvSpPr>
        <p:spPr>
          <a:xfrm>
            <a:off x="1399978" y="885890"/>
            <a:ext cx="8664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EXPENDITURES OVERVIEW Cont.</a:t>
            </a:r>
          </a:p>
        </p:txBody>
      </p:sp>
      <p:sp>
        <p:nvSpPr>
          <p:cNvPr id="3" name="Content Placeholder 2" descr="Office Supplies: $4,000&#10;&#10;Electronics $6,000&#10;&#10;Software &amp; Licenses: $6,000&#10;&#10;Legal Services: $30,000&#10;&#10;Audit &amp; Payroll Services&amp; Other Professional Services: $129,000&#10;Includes the one-time $108,000 reimbursed consulting expense&#10;&#10;Data Processing/Network: $25,520&#10;">
            <a:extLst>
              <a:ext uri="{FF2B5EF4-FFF2-40B4-BE49-F238E27FC236}">
                <a16:creationId xmlns:a16="http://schemas.microsoft.com/office/drawing/2014/main" id="{1CDD9F35-0456-58A3-87D3-3FEB3E3E0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9FFDB5-0F4A-BEC1-A188-B0A3A635B15F}"/>
              </a:ext>
            </a:extLst>
          </p:cNvPr>
          <p:cNvSpPr txBox="1"/>
          <p:nvPr/>
        </p:nvSpPr>
        <p:spPr>
          <a:xfrm>
            <a:off x="581192" y="1964353"/>
            <a:ext cx="10727938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Office Supplies: $4,000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Electronics $</a:t>
            </a:r>
            <a:r>
              <a:rPr lang="en-US" sz="2400" dirty="0">
                <a:latin typeface="Aptos" panose="020B0004020202020204" pitchFamily="34" charset="0"/>
              </a:rPr>
              <a:t>6,000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Software &amp; Licenses: $6,000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Legal Services: $30,000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Audit &amp; Payroll Services&amp; Other Professional Services: $129,000</a:t>
            </a:r>
          </a:p>
          <a:p>
            <a:r>
              <a:rPr lang="en-US" i="1" dirty="0"/>
              <a:t>Includes the one-time $108,000 reimbursed consulting expense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Data Processing/Network: $25,520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20EB48-FD46-0FD3-4AC7-4D6566EA9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2978" y="6332087"/>
            <a:ext cx="1052508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664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2.59259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96108-8919-477A-F76A-310E041AE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Expenditures Overview Cont.">
            <a:extLst>
              <a:ext uri="{FF2B5EF4-FFF2-40B4-BE49-F238E27FC236}">
                <a16:creationId xmlns:a16="http://schemas.microsoft.com/office/drawing/2014/main" id="{049732C0-3783-542F-F748-C946B9B3E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1617D7-4DB7-B1E4-F1B8-AF341B4CA377}"/>
              </a:ext>
            </a:extLst>
          </p:cNvPr>
          <p:cNvSpPr txBox="1"/>
          <p:nvPr/>
        </p:nvSpPr>
        <p:spPr>
          <a:xfrm>
            <a:off x="1399978" y="885890"/>
            <a:ext cx="8664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EXPENDITURES OVERVIEW Cont.</a:t>
            </a:r>
          </a:p>
        </p:txBody>
      </p:sp>
      <p:sp>
        <p:nvSpPr>
          <p:cNvPr id="3" name="Content Placeholder 2" descr="GIS/CAED: $12,000&#10;&#10;Equipment Leases/Rent: $4,092&#10;&#10;Misc. Expenses: $1,000&#10;&#10;Travel: $36,355&#10;In County: $250&#10;Out of County: $36,105&#10;">
            <a:extLst>
              <a:ext uri="{FF2B5EF4-FFF2-40B4-BE49-F238E27FC236}">
                <a16:creationId xmlns:a16="http://schemas.microsoft.com/office/drawing/2014/main" id="{2778827B-AF93-1B0A-4179-5FFAD2491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49CF50-1ABE-3583-A77C-D8F1797079BB}"/>
              </a:ext>
            </a:extLst>
          </p:cNvPr>
          <p:cNvSpPr txBox="1"/>
          <p:nvPr/>
        </p:nvSpPr>
        <p:spPr>
          <a:xfrm>
            <a:off x="581192" y="1964353"/>
            <a:ext cx="10727938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GIS/CAED: $</a:t>
            </a:r>
            <a:r>
              <a:rPr lang="en-US" sz="2400" dirty="0">
                <a:latin typeface="Aptos" panose="020B0004020202020204" pitchFamily="34" charset="0"/>
              </a:rPr>
              <a:t>1</a:t>
            </a:r>
            <a:r>
              <a:rPr lang="en-US" sz="2400" dirty="0"/>
              <a:t>2,000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Equipment Leases/Rent: $4,092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Misc. Expenses: $</a:t>
            </a:r>
            <a:r>
              <a:rPr lang="en-US" sz="2400" dirty="0">
                <a:latin typeface="Aptos" panose="020B0004020202020204" pitchFamily="34" charset="0"/>
              </a:rPr>
              <a:t>1</a:t>
            </a:r>
            <a:r>
              <a:rPr lang="en-US" sz="2400" dirty="0"/>
              <a:t>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Travel: $36,355</a:t>
            </a:r>
          </a:p>
          <a:p>
            <a:pPr marL="800100" lvl="1" indent="-342900">
              <a:buFontTx/>
              <a:buChar char="-"/>
            </a:pPr>
            <a:r>
              <a:rPr lang="en-US" sz="2400" dirty="0"/>
              <a:t>In County: $250</a:t>
            </a:r>
          </a:p>
          <a:p>
            <a:pPr marL="800100" lvl="1" indent="-342900">
              <a:buFontTx/>
              <a:buChar char="-"/>
            </a:pPr>
            <a:r>
              <a:rPr lang="en-US" sz="2400" dirty="0"/>
              <a:t>Out of County: $36,105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88E611-3CF1-35E7-EC0B-BE016333B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2978" y="6332087"/>
            <a:ext cx="1052508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338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2.59259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009971-28AC-1BD4-9018-F0CA3487A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Expenditures Overview Cont.">
            <a:extLst>
              <a:ext uri="{FF2B5EF4-FFF2-40B4-BE49-F238E27FC236}">
                <a16:creationId xmlns:a16="http://schemas.microsoft.com/office/drawing/2014/main" id="{E6868311-D408-F7F4-41B5-828E41219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E07227-9AE9-A7B2-4BCB-80BC03350231}"/>
              </a:ext>
            </a:extLst>
          </p:cNvPr>
          <p:cNvSpPr txBox="1"/>
          <p:nvPr/>
        </p:nvSpPr>
        <p:spPr>
          <a:xfrm>
            <a:off x="1399978" y="885890"/>
            <a:ext cx="8664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EXPENDITURES OVERVIEW Cont.</a:t>
            </a:r>
          </a:p>
        </p:txBody>
      </p:sp>
      <p:sp>
        <p:nvSpPr>
          <p:cNvPr id="3" name="Content Placeholder 2" descr="Capital Outlay: $0&#10;&#10;Repairs &amp; Maint. – Ongoing Expenses: $20,000&#10;&#10;Repairs &amp; Maint. – Remodel: $11,000&#10;&#10;Utilities: $18,000&#10;&#10;*Remodel funding anticipates a possible air-conditioning unit replacement&#10;">
            <a:extLst>
              <a:ext uri="{FF2B5EF4-FFF2-40B4-BE49-F238E27FC236}">
                <a16:creationId xmlns:a16="http://schemas.microsoft.com/office/drawing/2014/main" id="{AE2B3BDE-7B1B-B62B-07AB-C2CF57F3F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073DB4-DC3F-A6A5-5E5D-C88A37CF2118}"/>
              </a:ext>
            </a:extLst>
          </p:cNvPr>
          <p:cNvSpPr txBox="1"/>
          <p:nvPr/>
        </p:nvSpPr>
        <p:spPr>
          <a:xfrm>
            <a:off x="581192" y="1964353"/>
            <a:ext cx="10727938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Capital Outlay: $0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Repairs &amp; Maint. – Ongoing Expenses: $20,000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Repairs &amp; Maint. – Remodel: $11,000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Utilities: $18,000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r>
              <a:rPr lang="en-US" sz="2000" i="1" dirty="0"/>
              <a:t>*Remodel funding anticipates a possible air-conditioning unit replacement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9CB606-C09B-B188-707E-38EB783D3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2978" y="6332087"/>
            <a:ext cx="1052508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609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2.59259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Dividen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12718</TotalTime>
  <Words>577</Words>
  <Application>Microsoft Office PowerPoint</Application>
  <PresentationFormat>Widescreen</PresentationFormat>
  <Paragraphs>239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Aptos</vt:lpstr>
      <vt:lpstr>Arial</vt:lpstr>
      <vt:lpstr>Calibri</vt:lpstr>
      <vt:lpstr>Calibri Light</vt:lpstr>
      <vt:lpstr>Corbel Light</vt:lpstr>
      <vt:lpstr>Courier New</vt:lpstr>
      <vt:lpstr>franklin-gothic-urw</vt:lpstr>
      <vt:lpstr>Gill Sans MT</vt:lpstr>
      <vt:lpstr>Wingdings 2</vt:lpstr>
      <vt:lpstr>Dividend</vt:lpstr>
      <vt:lpstr> 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LAFCO 101</dc:title>
  <dc:creator>paula</dc:creator>
  <cp:lastModifiedBy>Lori Zinn</cp:lastModifiedBy>
  <cp:revision>109</cp:revision>
  <cp:lastPrinted>2025-03-25T14:36:05Z</cp:lastPrinted>
  <dcterms:created xsi:type="dcterms:W3CDTF">2021-03-03T06:14:49Z</dcterms:created>
  <dcterms:modified xsi:type="dcterms:W3CDTF">2026-04-21T19:21:26Z</dcterms:modified>
</cp:coreProperties>
</file>