
<file path=[Content_Types].xml><?xml version="1.0" encoding="utf-8"?>
<Types xmlns="http://schemas.openxmlformats.org/package/2006/content-types">
  <Default Extension="jfif"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02" r:id="rId1"/>
  </p:sldMasterIdLst>
  <p:notesMasterIdLst>
    <p:notesMasterId r:id="rId16"/>
  </p:notesMasterIdLst>
  <p:handoutMasterIdLst>
    <p:handoutMasterId r:id="rId17"/>
  </p:handoutMasterIdLst>
  <p:sldIdLst>
    <p:sldId id="276" r:id="rId2"/>
    <p:sldId id="265" r:id="rId3"/>
    <p:sldId id="277" r:id="rId4"/>
    <p:sldId id="266" r:id="rId5"/>
    <p:sldId id="267" r:id="rId6"/>
    <p:sldId id="278" r:id="rId7"/>
    <p:sldId id="269" r:id="rId8"/>
    <p:sldId id="270" r:id="rId9"/>
    <p:sldId id="279" r:id="rId10"/>
    <p:sldId id="272" r:id="rId11"/>
    <p:sldId id="273" r:id="rId12"/>
    <p:sldId id="274" r:id="rId13"/>
    <p:sldId id="275" r:id="rId14"/>
    <p:sldId id="263" r:id="rId15"/>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10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7" autoAdjust="0"/>
    <p:restoredTop sz="72188" autoAdjust="0"/>
  </p:normalViewPr>
  <p:slideViewPr>
    <p:cSldViewPr snapToGrid="0">
      <p:cViewPr varScale="1">
        <p:scale>
          <a:sx n="109" d="100"/>
          <a:sy n="109" d="100"/>
        </p:scale>
        <p:origin x="4416" y="108"/>
      </p:cViewPr>
      <p:guideLst/>
    </p:cSldViewPr>
  </p:slideViewPr>
  <p:notesTextViewPr>
    <p:cViewPr>
      <p:scale>
        <a:sx n="1" d="1"/>
        <a:sy n="1" d="1"/>
      </p:scale>
      <p:origin x="0" y="0"/>
    </p:cViewPr>
  </p:notesTextViewPr>
  <p:notesViewPr>
    <p:cSldViewPr snapToGrid="0">
      <p:cViewPr varScale="1">
        <p:scale>
          <a:sx n="116" d="100"/>
          <a:sy n="116" d="100"/>
        </p:scale>
        <p:origin x="5092"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yler Salcido" userId="a5926d2a-190c-4370-ae8b-212e45236d34" providerId="ADAL" clId="{AC679074-8A19-4539-9322-8BA852776F8E}"/>
    <pc:docChg chg="modSld">
      <pc:chgData name="Tyler Salcido" userId="a5926d2a-190c-4370-ae8b-212e45236d34" providerId="ADAL" clId="{AC679074-8A19-4539-9322-8BA852776F8E}" dt="2025-08-26T20:44:38.561" v="12" actId="6549"/>
      <pc:docMkLst>
        <pc:docMk/>
      </pc:docMkLst>
      <pc:sldChg chg="modNotesTx">
        <pc:chgData name="Tyler Salcido" userId="a5926d2a-190c-4370-ae8b-212e45236d34" providerId="ADAL" clId="{AC679074-8A19-4539-9322-8BA852776F8E}" dt="2025-08-26T20:43:30.914" v="1" actId="6549"/>
        <pc:sldMkLst>
          <pc:docMk/>
          <pc:sldMk cId="730450008" sldId="265"/>
        </pc:sldMkLst>
      </pc:sldChg>
      <pc:sldChg chg="modNotesTx">
        <pc:chgData name="Tyler Salcido" userId="a5926d2a-190c-4370-ae8b-212e45236d34" providerId="ADAL" clId="{AC679074-8A19-4539-9322-8BA852776F8E}" dt="2025-08-26T20:43:43.098" v="3" actId="6549"/>
        <pc:sldMkLst>
          <pc:docMk/>
          <pc:sldMk cId="1684275254" sldId="266"/>
        </pc:sldMkLst>
      </pc:sldChg>
      <pc:sldChg chg="modNotesTx">
        <pc:chgData name="Tyler Salcido" userId="a5926d2a-190c-4370-ae8b-212e45236d34" providerId="ADAL" clId="{AC679074-8A19-4539-9322-8BA852776F8E}" dt="2025-08-26T20:43:50.842" v="4" actId="6549"/>
        <pc:sldMkLst>
          <pc:docMk/>
          <pc:sldMk cId="2883809757" sldId="267"/>
        </pc:sldMkLst>
      </pc:sldChg>
      <pc:sldChg chg="modNotesTx">
        <pc:chgData name="Tyler Salcido" userId="a5926d2a-190c-4370-ae8b-212e45236d34" providerId="ADAL" clId="{AC679074-8A19-4539-9322-8BA852776F8E}" dt="2025-08-26T20:44:01.945" v="6" actId="6549"/>
        <pc:sldMkLst>
          <pc:docMk/>
          <pc:sldMk cId="4285424957" sldId="269"/>
        </pc:sldMkLst>
      </pc:sldChg>
      <pc:sldChg chg="modNotesTx">
        <pc:chgData name="Tyler Salcido" userId="a5926d2a-190c-4370-ae8b-212e45236d34" providerId="ADAL" clId="{AC679074-8A19-4539-9322-8BA852776F8E}" dt="2025-08-26T20:44:09.264" v="7" actId="6549"/>
        <pc:sldMkLst>
          <pc:docMk/>
          <pc:sldMk cId="3151411412" sldId="270"/>
        </pc:sldMkLst>
      </pc:sldChg>
      <pc:sldChg chg="modNotesTx">
        <pc:chgData name="Tyler Salcido" userId="a5926d2a-190c-4370-ae8b-212e45236d34" providerId="ADAL" clId="{AC679074-8A19-4539-9322-8BA852776F8E}" dt="2025-08-26T20:44:22.949" v="9" actId="6549"/>
        <pc:sldMkLst>
          <pc:docMk/>
          <pc:sldMk cId="139285403" sldId="272"/>
        </pc:sldMkLst>
      </pc:sldChg>
      <pc:sldChg chg="modNotesTx">
        <pc:chgData name="Tyler Salcido" userId="a5926d2a-190c-4370-ae8b-212e45236d34" providerId="ADAL" clId="{AC679074-8A19-4539-9322-8BA852776F8E}" dt="2025-08-26T20:44:28.358" v="10" actId="6549"/>
        <pc:sldMkLst>
          <pc:docMk/>
          <pc:sldMk cId="1594377317" sldId="273"/>
        </pc:sldMkLst>
      </pc:sldChg>
      <pc:sldChg chg="modNotesTx">
        <pc:chgData name="Tyler Salcido" userId="a5926d2a-190c-4370-ae8b-212e45236d34" providerId="ADAL" clId="{AC679074-8A19-4539-9322-8BA852776F8E}" dt="2025-08-26T20:44:33.793" v="11" actId="6549"/>
        <pc:sldMkLst>
          <pc:docMk/>
          <pc:sldMk cId="1403340976" sldId="274"/>
        </pc:sldMkLst>
      </pc:sldChg>
      <pc:sldChg chg="modNotesTx">
        <pc:chgData name="Tyler Salcido" userId="a5926d2a-190c-4370-ae8b-212e45236d34" providerId="ADAL" clId="{AC679074-8A19-4539-9322-8BA852776F8E}" dt="2025-08-26T20:44:38.561" v="12" actId="6549"/>
        <pc:sldMkLst>
          <pc:docMk/>
          <pc:sldMk cId="2980606898" sldId="275"/>
        </pc:sldMkLst>
      </pc:sldChg>
      <pc:sldChg chg="modNotesTx">
        <pc:chgData name="Tyler Salcido" userId="a5926d2a-190c-4370-ae8b-212e45236d34" providerId="ADAL" clId="{AC679074-8A19-4539-9322-8BA852776F8E}" dt="2025-08-26T20:43:22.726" v="0" actId="6549"/>
        <pc:sldMkLst>
          <pc:docMk/>
          <pc:sldMk cId="4149426085" sldId="276"/>
        </pc:sldMkLst>
      </pc:sldChg>
      <pc:sldChg chg="modNotesTx">
        <pc:chgData name="Tyler Salcido" userId="a5926d2a-190c-4370-ae8b-212e45236d34" providerId="ADAL" clId="{AC679074-8A19-4539-9322-8BA852776F8E}" dt="2025-08-26T20:43:35.516" v="2" actId="6549"/>
        <pc:sldMkLst>
          <pc:docMk/>
          <pc:sldMk cId="3067132739" sldId="277"/>
        </pc:sldMkLst>
      </pc:sldChg>
      <pc:sldChg chg="modNotesTx">
        <pc:chgData name="Tyler Salcido" userId="a5926d2a-190c-4370-ae8b-212e45236d34" providerId="ADAL" clId="{AC679074-8A19-4539-9322-8BA852776F8E}" dt="2025-08-26T20:43:56.127" v="5" actId="6549"/>
        <pc:sldMkLst>
          <pc:docMk/>
          <pc:sldMk cId="1278665476" sldId="278"/>
        </pc:sldMkLst>
      </pc:sldChg>
      <pc:sldChg chg="modNotesTx">
        <pc:chgData name="Tyler Salcido" userId="a5926d2a-190c-4370-ae8b-212e45236d34" providerId="ADAL" clId="{AC679074-8A19-4539-9322-8BA852776F8E}" dt="2025-08-26T20:44:16.634" v="8" actId="6549"/>
        <pc:sldMkLst>
          <pc:docMk/>
          <pc:sldMk cId="2155458280" sldId="27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235F9C-8223-4BF6-8E33-E1F96727F345}"/>
              </a:ext>
            </a:extLst>
          </p:cNvPr>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a:extLst>
              <a:ext uri="{FF2B5EF4-FFF2-40B4-BE49-F238E27FC236}">
                <a16:creationId xmlns:a16="http://schemas.microsoft.com/office/drawing/2014/main" id="{0789C9AB-DD77-4132-AB5C-28E42DCE75D0}"/>
              </a:ext>
            </a:extLst>
          </p:cNvPr>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8CAB154-B99E-4940-B8BB-690FE07105AB}" type="datetimeFigureOut">
              <a:rPr lang="en-US" smtClean="0"/>
              <a:t>8/26/2025</a:t>
            </a:fld>
            <a:endParaRPr lang="en-US"/>
          </a:p>
        </p:txBody>
      </p:sp>
      <p:sp>
        <p:nvSpPr>
          <p:cNvPr id="4" name="Footer Placeholder 3">
            <a:extLst>
              <a:ext uri="{FF2B5EF4-FFF2-40B4-BE49-F238E27FC236}">
                <a16:creationId xmlns:a16="http://schemas.microsoft.com/office/drawing/2014/main" id="{F5486BA0-34F6-4E5C-AE84-E52604DAAF83}"/>
              </a:ext>
            </a:extLst>
          </p:cNvPr>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DA41589-7F4B-498B-AEBF-36970A57685C}"/>
              </a:ext>
            </a:extLst>
          </p:cNvPr>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BE92BA3F-8847-4D51-8B2C-28C9636B3B7A}" type="slidenum">
              <a:rPr lang="en-US" smtClean="0"/>
              <a:t>‹#›</a:t>
            </a:fld>
            <a:endParaRPr lang="en-US"/>
          </a:p>
        </p:txBody>
      </p:sp>
    </p:spTree>
    <p:extLst>
      <p:ext uri="{BB962C8B-B14F-4D97-AF65-F5344CB8AC3E}">
        <p14:creationId xmlns:p14="http://schemas.microsoft.com/office/powerpoint/2010/main" val="894968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94830753-8535-43CB-9082-D52C8051FF44}" type="datetimeFigureOut">
              <a:rPr lang="en-US" smtClean="0"/>
              <a:t>8/26/2025</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D18A1310-6E21-4895-8E54-DB122892A868}" type="slidenum">
              <a:rPr lang="en-US" smtClean="0"/>
              <a:t>‹#›</a:t>
            </a:fld>
            <a:endParaRPr lang="en-US"/>
          </a:p>
        </p:txBody>
      </p:sp>
    </p:spTree>
    <p:extLst>
      <p:ext uri="{BB962C8B-B14F-4D97-AF65-F5344CB8AC3E}">
        <p14:creationId xmlns:p14="http://schemas.microsoft.com/office/powerpoint/2010/main" val="2405855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1</a:t>
            </a:fld>
            <a:endParaRPr lang="en-US"/>
          </a:p>
        </p:txBody>
      </p:sp>
    </p:spTree>
    <p:extLst>
      <p:ext uri="{BB962C8B-B14F-4D97-AF65-F5344CB8AC3E}">
        <p14:creationId xmlns:p14="http://schemas.microsoft.com/office/powerpoint/2010/main" val="3916534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10</a:t>
            </a:fld>
            <a:endParaRPr lang="en-US"/>
          </a:p>
        </p:txBody>
      </p:sp>
    </p:spTree>
    <p:extLst>
      <p:ext uri="{BB962C8B-B14F-4D97-AF65-F5344CB8AC3E}">
        <p14:creationId xmlns:p14="http://schemas.microsoft.com/office/powerpoint/2010/main" val="4266661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11</a:t>
            </a:fld>
            <a:endParaRPr lang="en-US"/>
          </a:p>
        </p:txBody>
      </p:sp>
    </p:spTree>
    <p:extLst>
      <p:ext uri="{BB962C8B-B14F-4D97-AF65-F5344CB8AC3E}">
        <p14:creationId xmlns:p14="http://schemas.microsoft.com/office/powerpoint/2010/main" val="266396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12</a:t>
            </a:fld>
            <a:endParaRPr lang="en-US"/>
          </a:p>
        </p:txBody>
      </p:sp>
    </p:spTree>
    <p:extLst>
      <p:ext uri="{BB962C8B-B14F-4D97-AF65-F5344CB8AC3E}">
        <p14:creationId xmlns:p14="http://schemas.microsoft.com/office/powerpoint/2010/main" val="1228117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13</a:t>
            </a:fld>
            <a:endParaRPr lang="en-US"/>
          </a:p>
        </p:txBody>
      </p:sp>
    </p:spTree>
    <p:extLst>
      <p:ext uri="{BB962C8B-B14F-4D97-AF65-F5344CB8AC3E}">
        <p14:creationId xmlns:p14="http://schemas.microsoft.com/office/powerpoint/2010/main" val="4021753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14</a:t>
            </a:fld>
            <a:endParaRPr lang="en-US"/>
          </a:p>
        </p:txBody>
      </p:sp>
    </p:spTree>
    <p:extLst>
      <p:ext uri="{BB962C8B-B14F-4D97-AF65-F5344CB8AC3E}">
        <p14:creationId xmlns:p14="http://schemas.microsoft.com/office/powerpoint/2010/main" val="1380980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2</a:t>
            </a:fld>
            <a:endParaRPr lang="en-US"/>
          </a:p>
        </p:txBody>
      </p:sp>
    </p:spTree>
    <p:extLst>
      <p:ext uri="{BB962C8B-B14F-4D97-AF65-F5344CB8AC3E}">
        <p14:creationId xmlns:p14="http://schemas.microsoft.com/office/powerpoint/2010/main" val="1753407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3</a:t>
            </a:fld>
            <a:endParaRPr lang="en-US"/>
          </a:p>
        </p:txBody>
      </p:sp>
    </p:spTree>
    <p:extLst>
      <p:ext uri="{BB962C8B-B14F-4D97-AF65-F5344CB8AC3E}">
        <p14:creationId xmlns:p14="http://schemas.microsoft.com/office/powerpoint/2010/main" val="322931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A1310-6E21-4895-8E54-DB122892A868}" type="slidenum">
              <a:rPr lang="en-US" smtClean="0"/>
              <a:t>4</a:t>
            </a:fld>
            <a:endParaRPr lang="en-US"/>
          </a:p>
        </p:txBody>
      </p:sp>
    </p:spTree>
    <p:extLst>
      <p:ext uri="{BB962C8B-B14F-4D97-AF65-F5344CB8AC3E}">
        <p14:creationId xmlns:p14="http://schemas.microsoft.com/office/powerpoint/2010/main" val="202380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u="none" dirty="0"/>
          </a:p>
        </p:txBody>
      </p:sp>
      <p:sp>
        <p:nvSpPr>
          <p:cNvPr id="4" name="Slide Number Placeholder 3"/>
          <p:cNvSpPr>
            <a:spLocks noGrp="1"/>
          </p:cNvSpPr>
          <p:nvPr>
            <p:ph type="sldNum" sz="quarter" idx="5"/>
          </p:nvPr>
        </p:nvSpPr>
        <p:spPr/>
        <p:txBody>
          <a:bodyPr/>
          <a:lstStyle/>
          <a:p>
            <a:fld id="{D18A1310-6E21-4895-8E54-DB122892A868}" type="slidenum">
              <a:rPr lang="en-US" smtClean="0"/>
              <a:t>5</a:t>
            </a:fld>
            <a:endParaRPr lang="en-US"/>
          </a:p>
        </p:txBody>
      </p:sp>
    </p:spTree>
    <p:extLst>
      <p:ext uri="{BB962C8B-B14F-4D97-AF65-F5344CB8AC3E}">
        <p14:creationId xmlns:p14="http://schemas.microsoft.com/office/powerpoint/2010/main" val="378835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8C5BA-CB8B-A735-BED6-DE1F1FBCD6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2FDFE2-EE5B-D208-E1EC-1CA351C7CF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FA120B-057C-669D-75EB-6C7FFC12C556}"/>
              </a:ext>
            </a:extLst>
          </p:cNvPr>
          <p:cNvSpPr>
            <a:spLocks noGrp="1"/>
          </p:cNvSpPr>
          <p:nvPr>
            <p:ph type="body" idx="1"/>
          </p:nvPr>
        </p:nvSpPr>
        <p:spPr/>
        <p:txBody>
          <a:bodyPr/>
          <a:lstStyle/>
          <a:p>
            <a:endParaRPr lang="en-US" b="0" u="none" dirty="0"/>
          </a:p>
        </p:txBody>
      </p:sp>
      <p:sp>
        <p:nvSpPr>
          <p:cNvPr id="4" name="Slide Number Placeholder 3">
            <a:extLst>
              <a:ext uri="{FF2B5EF4-FFF2-40B4-BE49-F238E27FC236}">
                <a16:creationId xmlns:a16="http://schemas.microsoft.com/office/drawing/2014/main" id="{AA572276-1CF4-E7C6-4801-546C1B6965C2}"/>
              </a:ext>
            </a:extLst>
          </p:cNvPr>
          <p:cNvSpPr>
            <a:spLocks noGrp="1"/>
          </p:cNvSpPr>
          <p:nvPr>
            <p:ph type="sldNum" sz="quarter" idx="5"/>
          </p:nvPr>
        </p:nvSpPr>
        <p:spPr/>
        <p:txBody>
          <a:bodyPr/>
          <a:lstStyle/>
          <a:p>
            <a:fld id="{D18A1310-6E21-4895-8E54-DB122892A868}" type="slidenum">
              <a:rPr lang="en-US" smtClean="0"/>
              <a:t>6</a:t>
            </a:fld>
            <a:endParaRPr lang="en-US"/>
          </a:p>
        </p:txBody>
      </p:sp>
    </p:spTree>
    <p:extLst>
      <p:ext uri="{BB962C8B-B14F-4D97-AF65-F5344CB8AC3E}">
        <p14:creationId xmlns:p14="http://schemas.microsoft.com/office/powerpoint/2010/main" val="893206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8C1527-E5E6-ACD4-A0AA-0B974BC32B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1BCD49-B871-5BA9-327E-323AF61EE0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792603-E6D5-D395-9BEA-7D549CF321A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F4C476C-456A-E5F5-D1E4-545E97062B19}"/>
              </a:ext>
            </a:extLst>
          </p:cNvPr>
          <p:cNvSpPr>
            <a:spLocks noGrp="1"/>
          </p:cNvSpPr>
          <p:nvPr>
            <p:ph type="sldNum" sz="quarter" idx="5"/>
          </p:nvPr>
        </p:nvSpPr>
        <p:spPr/>
        <p:txBody>
          <a:bodyPr/>
          <a:lstStyle/>
          <a:p>
            <a:fld id="{D18A1310-6E21-4895-8E54-DB122892A868}" type="slidenum">
              <a:rPr lang="en-US" smtClean="0"/>
              <a:t>7</a:t>
            </a:fld>
            <a:endParaRPr lang="en-US"/>
          </a:p>
        </p:txBody>
      </p:sp>
    </p:spTree>
    <p:extLst>
      <p:ext uri="{BB962C8B-B14F-4D97-AF65-F5344CB8AC3E}">
        <p14:creationId xmlns:p14="http://schemas.microsoft.com/office/powerpoint/2010/main" val="4178629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6BCBF9-0D79-8616-BC88-8109FFFEBE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84D8B2-5AD3-0C2B-73D5-0C5BA1475F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77892-C904-8654-CE8F-3E4A199DD63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49DE550-6C4E-BB3F-0917-5CA95EA1D31C}"/>
              </a:ext>
            </a:extLst>
          </p:cNvPr>
          <p:cNvSpPr>
            <a:spLocks noGrp="1"/>
          </p:cNvSpPr>
          <p:nvPr>
            <p:ph type="sldNum" sz="quarter" idx="5"/>
          </p:nvPr>
        </p:nvSpPr>
        <p:spPr/>
        <p:txBody>
          <a:bodyPr/>
          <a:lstStyle/>
          <a:p>
            <a:fld id="{D18A1310-6E21-4895-8E54-DB122892A868}" type="slidenum">
              <a:rPr lang="en-US" smtClean="0"/>
              <a:t>8</a:t>
            </a:fld>
            <a:endParaRPr lang="en-US"/>
          </a:p>
        </p:txBody>
      </p:sp>
    </p:spTree>
    <p:extLst>
      <p:ext uri="{BB962C8B-B14F-4D97-AF65-F5344CB8AC3E}">
        <p14:creationId xmlns:p14="http://schemas.microsoft.com/office/powerpoint/2010/main" val="1829064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86E45-92EF-C8FF-CD09-03A2D4859F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2A0E7E-B231-8C86-68E7-B26C517D9D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9CC875-7F9F-41DC-9C70-AA2E0B526A6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327BF7-1374-A600-65A4-C2EB4BA7C797}"/>
              </a:ext>
            </a:extLst>
          </p:cNvPr>
          <p:cNvSpPr>
            <a:spLocks noGrp="1"/>
          </p:cNvSpPr>
          <p:nvPr>
            <p:ph type="sldNum" sz="quarter" idx="5"/>
          </p:nvPr>
        </p:nvSpPr>
        <p:spPr/>
        <p:txBody>
          <a:bodyPr/>
          <a:lstStyle/>
          <a:p>
            <a:fld id="{D18A1310-6E21-4895-8E54-DB122892A868}" type="slidenum">
              <a:rPr lang="en-US" smtClean="0"/>
              <a:t>9</a:t>
            </a:fld>
            <a:endParaRPr lang="en-US"/>
          </a:p>
        </p:txBody>
      </p:sp>
    </p:spTree>
    <p:extLst>
      <p:ext uri="{BB962C8B-B14F-4D97-AF65-F5344CB8AC3E}">
        <p14:creationId xmlns:p14="http://schemas.microsoft.com/office/powerpoint/2010/main" val="1390425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38B57A90-6036-4A9E-8519-E1412FFBED96}" type="datetime1">
              <a:rPr lang="en-US" smtClean="0"/>
              <a:t>8/26/2025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43944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DDEFA0-C8C5-4C56-AD2A-232452A22828}" type="datetime1">
              <a:rPr lang="en-US" smtClean="0"/>
              <a:t>8/26/2025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798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307DE18-CAA9-40F0-A10D-3B5CB1713A48}" type="datetime1">
              <a:rPr lang="en-US" smtClean="0"/>
              <a:t>8/26/2025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05466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101A7-C93A-431C-A2B0-1247A0096341}" type="datetime1">
              <a:rPr lang="en-US" smtClean="0"/>
              <a:t>8/26/2025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5680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FEB6552-82DA-4755-BD90-902600EE5DC5}" type="datetime1">
              <a:rPr lang="en-US" smtClean="0"/>
              <a:t>8/26/2025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31601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1FC2FF-97A3-4B64-9AD0-13F41996098F}" type="datetime1">
              <a:rPr lang="en-US" smtClean="0"/>
              <a:t>8/26/2025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59921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CE3B4A-DF1F-46C1-A26D-286EDFAD977C}" type="datetime1">
              <a:rPr lang="en-US" smtClean="0"/>
              <a:t>8/26/2025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7551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FB4AF9F-AFF3-4A58-B667-2D979F0B6939}" type="datetime1">
              <a:rPr lang="en-US" smtClean="0"/>
              <a:t>8/26/2025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489679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7DF2CA-6823-446C-BBB3-4CEA926DB9CA}" type="datetime1">
              <a:rPr lang="en-US" smtClean="0"/>
              <a:t>8/26/2025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74199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3902E76-03B4-4AEE-82C3-D41E93BA6DEF}" type="datetime1">
              <a:rPr lang="en-US" smtClean="0"/>
              <a:t>8/26/2025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624691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8D40E-F275-474D-B981-C9DE3FD619BB}" type="datetime1">
              <a:rPr lang="en-US" smtClean="0"/>
              <a:t>8/26/2025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33246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9722E74-2721-43EA-ADF1-A22E8588E334}" type="datetime1">
              <a:rPr lang="en-US" smtClean="0"/>
              <a:t>8/26/2025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5812234"/>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CC2B463-6BD5-411E-A3CA-67A9FE003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83E6F24-3E64-4893-9F13-7BEE01C841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9"/>
            <a:ext cx="7498616"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3D56AB0-2C22-4470-8222-976B3522B16D}"/>
              </a:ext>
            </a:extLst>
          </p:cNvPr>
          <p:cNvSpPr>
            <a:spLocks noGrp="1"/>
          </p:cNvSpPr>
          <p:nvPr>
            <p:ph type="ctrTitle"/>
          </p:nvPr>
        </p:nvSpPr>
        <p:spPr>
          <a:xfrm>
            <a:off x="4579243" y="1419225"/>
            <a:ext cx="6798608" cy="2085869"/>
          </a:xfrm>
        </p:spPr>
        <p:txBody>
          <a:bodyPr>
            <a:normAutofit/>
          </a:bodyPr>
          <a:lstStyle/>
          <a:p>
            <a:br>
              <a:rPr lang="en-US" dirty="0">
                <a:solidFill>
                  <a:srgbClr val="FFFFFF"/>
                </a:solidFill>
                <a:latin typeface="Calibri Light" panose="020F0302020204030204" pitchFamily="34" charset="0"/>
                <a:cs typeface="Calibri Light" panose="020F0302020204030204" pitchFamily="34" charset="0"/>
              </a:rPr>
            </a:br>
            <a:br>
              <a:rPr lang="en-US" dirty="0">
                <a:solidFill>
                  <a:srgbClr val="FFFFFF"/>
                </a:solidFill>
                <a:latin typeface="Calibri Light" panose="020F0302020204030204" pitchFamily="34" charset="0"/>
                <a:cs typeface="Calibri Light" panose="020F0302020204030204" pitchFamily="34" charset="0"/>
              </a:rPr>
            </a:br>
            <a:endParaRPr lang="en-US" dirty="0">
              <a:solidFill>
                <a:srgbClr val="FFFFFF"/>
              </a:solidFill>
              <a:latin typeface="Calibri Light" panose="020F0302020204030204" pitchFamily="34" charset="0"/>
              <a:cs typeface="Calibri Light" panose="020F0302020204030204" pitchFamily="34" charset="0"/>
            </a:endParaRPr>
          </a:p>
        </p:txBody>
      </p:sp>
      <p:sp>
        <p:nvSpPr>
          <p:cNvPr id="3" name="Subtitle 2">
            <a:extLst>
              <a:ext uri="{FF2B5EF4-FFF2-40B4-BE49-F238E27FC236}">
                <a16:creationId xmlns:a16="http://schemas.microsoft.com/office/drawing/2014/main" id="{B2C4574E-4A30-47C2-8742-5F92C764ACAC}"/>
              </a:ext>
            </a:extLst>
          </p:cNvPr>
          <p:cNvSpPr>
            <a:spLocks noGrp="1"/>
          </p:cNvSpPr>
          <p:nvPr>
            <p:ph type="subTitle" idx="1"/>
          </p:nvPr>
        </p:nvSpPr>
        <p:spPr>
          <a:xfrm>
            <a:off x="4579243" y="3505095"/>
            <a:ext cx="6798608" cy="1733655"/>
          </a:xfrm>
        </p:spPr>
        <p:txBody>
          <a:bodyPr>
            <a:normAutofit/>
          </a:bodyPr>
          <a:lstStyle/>
          <a:p>
            <a:endParaRPr lang="en-US" dirty="0">
              <a:solidFill>
                <a:schemeClr val="bg2"/>
              </a:solidFill>
            </a:endParaRPr>
          </a:p>
          <a:p>
            <a:endParaRPr lang="en-US" dirty="0">
              <a:solidFill>
                <a:schemeClr val="bg2"/>
              </a:solidFill>
            </a:endParaRPr>
          </a:p>
          <a:p>
            <a:r>
              <a:rPr lang="en-US" sz="1200" dirty="0">
                <a:solidFill>
                  <a:schemeClr val="bg2"/>
                </a:solidFill>
                <a:latin typeface="Corbel Light" panose="020B0303020204020204" pitchFamily="34" charset="0"/>
              </a:rPr>
              <a:t>Tyler </a:t>
            </a:r>
            <a:r>
              <a:rPr lang="en-US" sz="1200" dirty="0" err="1">
                <a:solidFill>
                  <a:schemeClr val="bg2"/>
                </a:solidFill>
                <a:latin typeface="Corbel Light" panose="020B0303020204020204" pitchFamily="34" charset="0"/>
              </a:rPr>
              <a:t>salcido</a:t>
            </a:r>
            <a:r>
              <a:rPr lang="en-US" sz="1200" dirty="0">
                <a:solidFill>
                  <a:schemeClr val="bg2"/>
                </a:solidFill>
                <a:latin typeface="Corbel Light" panose="020B0303020204020204" pitchFamily="34" charset="0"/>
              </a:rPr>
              <a:t>, executive officer  </a:t>
            </a:r>
          </a:p>
          <a:p>
            <a:r>
              <a:rPr lang="en-US" sz="1200" dirty="0">
                <a:solidFill>
                  <a:schemeClr val="bg2"/>
                </a:solidFill>
                <a:latin typeface="Corbel Light" panose="020B0303020204020204" pitchFamily="34" charset="0"/>
              </a:rPr>
              <a:t> </a:t>
            </a:r>
          </a:p>
        </p:txBody>
      </p:sp>
      <p:pic>
        <p:nvPicPr>
          <p:cNvPr id="5" name="Picture 4" descr="A picture containing text, clipart&#10;&#10;Description automatically generated">
            <a:extLst>
              <a:ext uri="{FF2B5EF4-FFF2-40B4-BE49-F238E27FC236}">
                <a16:creationId xmlns:a16="http://schemas.microsoft.com/office/drawing/2014/main" id="{A8CFA729-D6D7-49A1-BFC1-2D6CAD7057CE}"/>
              </a:ext>
            </a:extLst>
          </p:cNvPr>
          <p:cNvPicPr>
            <a:picLocks noChangeAspect="1"/>
          </p:cNvPicPr>
          <p:nvPr/>
        </p:nvPicPr>
        <p:blipFill>
          <a:blip r:embed="rId3"/>
          <a:stretch>
            <a:fillRect/>
          </a:stretch>
        </p:blipFill>
        <p:spPr>
          <a:xfrm>
            <a:off x="931166" y="2911650"/>
            <a:ext cx="2716911" cy="1328831"/>
          </a:xfrm>
          <a:prstGeom prst="rect">
            <a:avLst/>
          </a:prstGeom>
        </p:spPr>
      </p:pic>
      <p:sp>
        <p:nvSpPr>
          <p:cNvPr id="4" name="TextBox 3">
            <a:extLst>
              <a:ext uri="{FF2B5EF4-FFF2-40B4-BE49-F238E27FC236}">
                <a16:creationId xmlns:a16="http://schemas.microsoft.com/office/drawing/2014/main" id="{56B964CC-2DA9-FB30-74F6-E94868A1E598}"/>
              </a:ext>
            </a:extLst>
          </p:cNvPr>
          <p:cNvSpPr txBox="1"/>
          <p:nvPr/>
        </p:nvSpPr>
        <p:spPr>
          <a:xfrm>
            <a:off x="4725044" y="1984485"/>
            <a:ext cx="6542240" cy="1600438"/>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rtlCol="0">
            <a:spAutoFit/>
          </a:bodyPr>
          <a:lstStyle/>
          <a:p>
            <a:pPr algn="ctr"/>
            <a:r>
              <a:rPr lang="en-US" sz="2800" b="1" dirty="0">
                <a:solidFill>
                  <a:schemeClr val="bg1"/>
                </a:solidFill>
              </a:rPr>
              <a:t>IMPERIAL IRRIGATION DISTRICT</a:t>
            </a:r>
          </a:p>
          <a:p>
            <a:pPr algn="ctr"/>
            <a:r>
              <a:rPr lang="en-US" sz="2800" b="1" dirty="0">
                <a:solidFill>
                  <a:schemeClr val="bg1"/>
                </a:solidFill>
              </a:rPr>
              <a:t> SERVICE AREA PLAN REVIEW</a:t>
            </a:r>
          </a:p>
          <a:p>
            <a:endParaRPr lang="en-US" sz="2400" dirty="0">
              <a:solidFill>
                <a:schemeClr val="bg1"/>
              </a:solidFill>
            </a:endParaRPr>
          </a:p>
          <a:p>
            <a:pPr algn="ctr"/>
            <a:r>
              <a:rPr lang="en-US" dirty="0">
                <a:solidFill>
                  <a:schemeClr val="bg1"/>
                </a:solidFill>
              </a:rPr>
              <a:t>August 28, 2025</a:t>
            </a:r>
          </a:p>
        </p:txBody>
      </p:sp>
    </p:spTree>
    <p:extLst>
      <p:ext uri="{BB962C8B-B14F-4D97-AF65-F5344CB8AC3E}">
        <p14:creationId xmlns:p14="http://schemas.microsoft.com/office/powerpoint/2010/main" val="41494260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8BEBB0-A128-29F3-CE37-4412A50662FD}"/>
              </a:ext>
            </a:extLst>
          </p:cNvPr>
          <p:cNvSpPr>
            <a:spLocks noGrp="1"/>
          </p:cNvSpPr>
          <p:nvPr>
            <p:ph type="title"/>
          </p:nvPr>
        </p:nvSpPr>
        <p:spPr/>
        <p:txBody>
          <a:bodyPr/>
          <a:lstStyle/>
          <a:p>
            <a:r>
              <a:rPr lang="en-US" dirty="0"/>
              <a:t>Accountability for community service needs</a:t>
            </a:r>
          </a:p>
        </p:txBody>
      </p:sp>
      <p:sp>
        <p:nvSpPr>
          <p:cNvPr id="4" name="Content Placeholder 3">
            <a:extLst>
              <a:ext uri="{FF2B5EF4-FFF2-40B4-BE49-F238E27FC236}">
                <a16:creationId xmlns:a16="http://schemas.microsoft.com/office/drawing/2014/main" id="{494782B7-CB8C-9CE5-B57D-FCFABDEB3D4F}"/>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sz="2800" dirty="0"/>
              <a:t>IID Board elected by division; service areas span multiple counties</a:t>
            </a:r>
          </a:p>
          <a:p>
            <a:pPr>
              <a:buFont typeface="Arial" panose="020B0604020202020204" pitchFamily="34" charset="0"/>
              <a:buChar char="•"/>
            </a:pPr>
            <a:r>
              <a:rPr lang="en-US" sz="2800" dirty="0"/>
              <a:t>Governance structure supports operational efficiency; continue transparent updates and informal check-ins with city/County staff to address concerns early</a:t>
            </a:r>
          </a:p>
          <a:p>
            <a:pPr>
              <a:buFont typeface="Arial" panose="020B0604020202020204" pitchFamily="34" charset="0"/>
              <a:buChar char="•"/>
            </a:pPr>
            <a:r>
              <a:rPr lang="en-US" sz="2800" dirty="0"/>
              <a:t>Recommendation: Continue building relationships and keeping open lines of communication between IID and city/county leadership to address service concerns informally before they escalate</a:t>
            </a:r>
            <a:endParaRPr lang="en-US" sz="2600" dirty="0"/>
          </a:p>
          <a:p>
            <a:pPr marL="324000" lvl="1" indent="0">
              <a:buNone/>
            </a:pPr>
            <a:endParaRPr lang="en-US" sz="2600" dirty="0"/>
          </a:p>
          <a:p>
            <a:pPr marL="324000" lvl="1" indent="0">
              <a:buNone/>
            </a:pPr>
            <a:r>
              <a:rPr lang="en-US" sz="2600" dirty="0"/>
              <a:t> </a:t>
            </a:r>
          </a:p>
          <a:p>
            <a:endParaRPr lang="en-US" dirty="0"/>
          </a:p>
        </p:txBody>
      </p:sp>
      <p:sp>
        <p:nvSpPr>
          <p:cNvPr id="2" name="Slide Number Placeholder 1">
            <a:extLst>
              <a:ext uri="{FF2B5EF4-FFF2-40B4-BE49-F238E27FC236}">
                <a16:creationId xmlns:a16="http://schemas.microsoft.com/office/drawing/2014/main" id="{67A8E0F6-C09B-8EE8-E48B-7A31B1BA786C}"/>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139285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19FE9-8919-557C-9498-8F755D5F2D2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D852B15-CE50-D86F-CD86-64DF1728F935}"/>
              </a:ext>
            </a:extLst>
          </p:cNvPr>
          <p:cNvSpPr>
            <a:spLocks noGrp="1"/>
          </p:cNvSpPr>
          <p:nvPr>
            <p:ph type="title"/>
          </p:nvPr>
        </p:nvSpPr>
        <p:spPr>
          <a:xfrm>
            <a:off x="581191" y="663154"/>
            <a:ext cx="11029616" cy="1013800"/>
          </a:xfrm>
        </p:spPr>
        <p:txBody>
          <a:bodyPr/>
          <a:lstStyle/>
          <a:p>
            <a:r>
              <a:rPr lang="en-US" dirty="0"/>
              <a:t>other matters: Coachella Valley power authority (CVPA)</a:t>
            </a:r>
          </a:p>
        </p:txBody>
      </p:sp>
      <p:sp>
        <p:nvSpPr>
          <p:cNvPr id="4" name="Content Placeholder 3">
            <a:extLst>
              <a:ext uri="{FF2B5EF4-FFF2-40B4-BE49-F238E27FC236}">
                <a16:creationId xmlns:a16="http://schemas.microsoft.com/office/drawing/2014/main" id="{362F7A9E-1EFF-0C26-8C44-D5B86D7AA475}"/>
              </a:ext>
            </a:extLst>
          </p:cNvPr>
          <p:cNvSpPr>
            <a:spLocks noGrp="1"/>
          </p:cNvSpPr>
          <p:nvPr>
            <p:ph idx="1"/>
          </p:nvPr>
        </p:nvSpPr>
        <p:spPr>
          <a:xfrm>
            <a:off x="448839" y="2935253"/>
            <a:ext cx="11029615" cy="3678303"/>
          </a:xfrm>
        </p:spPr>
        <p:txBody>
          <a:bodyPr>
            <a:normAutofit fontScale="92500" lnSpcReduction="20000"/>
          </a:bodyPr>
          <a:lstStyle/>
          <a:p>
            <a:pPr marL="324000" lvl="1" indent="0">
              <a:buNone/>
            </a:pPr>
            <a:endParaRPr lang="en-US" sz="2600" dirty="0"/>
          </a:p>
          <a:p>
            <a:pPr lvl="1">
              <a:buFont typeface="Arial" panose="020B0604020202020204" pitchFamily="34" charset="0"/>
              <a:buChar char="•"/>
            </a:pPr>
            <a:r>
              <a:rPr lang="en-US" sz="2600" dirty="0"/>
              <a:t>1934 Agreement of Compromise includes a 99-year hydroelectric lease on the All-American Canal ending Jan.1, 2033; the Agreement otherwise remains in place</a:t>
            </a:r>
          </a:p>
          <a:p>
            <a:pPr lvl="1">
              <a:buFont typeface="Arial" panose="020B0604020202020204" pitchFamily="34" charset="0"/>
              <a:buChar char="•"/>
            </a:pPr>
            <a:r>
              <a:rPr lang="en-US" sz="2600" dirty="0"/>
              <a:t>In 2025, La Quinta, Indio, and Riverside County formed the CVPA Joint Powers Authority</a:t>
            </a:r>
          </a:p>
          <a:p>
            <a:pPr lvl="1">
              <a:buFont typeface="Arial" panose="020B0604020202020204" pitchFamily="34" charset="0"/>
              <a:buChar char="•"/>
            </a:pPr>
            <a:r>
              <a:rPr lang="en-US" sz="2600" dirty="0"/>
              <a:t>An IID-CVPA Cooperation Agreement is anticipated to define service coordination post-2033</a:t>
            </a:r>
          </a:p>
          <a:p>
            <a:pPr lvl="1">
              <a:buFont typeface="Arial" panose="020B0604020202020204" pitchFamily="34" charset="0"/>
              <a:buChar char="•"/>
            </a:pPr>
            <a:r>
              <a:rPr lang="en-US" sz="2600" dirty="0"/>
              <a:t>LAFCo will monitor implications for service governance and coordination in eastern Riverside County</a:t>
            </a:r>
          </a:p>
          <a:p>
            <a:pPr marL="324000" lvl="1" indent="0">
              <a:buNone/>
            </a:pPr>
            <a:endParaRPr lang="en-US" sz="2600" dirty="0"/>
          </a:p>
          <a:p>
            <a:pPr marL="324000" lvl="1" indent="0">
              <a:buNone/>
            </a:pPr>
            <a:endParaRPr lang="en-US" sz="2600" dirty="0"/>
          </a:p>
          <a:p>
            <a:pPr marL="324000" lvl="1" indent="0">
              <a:buNone/>
            </a:pPr>
            <a:endParaRPr lang="en-US" sz="2600" dirty="0"/>
          </a:p>
          <a:p>
            <a:pPr marL="324000" lvl="1" indent="0">
              <a:buNone/>
            </a:pPr>
            <a:endParaRPr lang="en-US" sz="2600" dirty="0"/>
          </a:p>
          <a:p>
            <a:pPr marL="324000" lvl="1" indent="0">
              <a:buNone/>
            </a:pPr>
            <a:endParaRPr lang="en-US" sz="2600" dirty="0"/>
          </a:p>
          <a:p>
            <a:pPr marL="324000" lvl="1" indent="0">
              <a:buNone/>
            </a:pPr>
            <a:endParaRPr lang="en-US" sz="2600" dirty="0"/>
          </a:p>
          <a:p>
            <a:pPr marL="324000" lvl="1" indent="0">
              <a:buNone/>
            </a:pPr>
            <a:endParaRPr lang="en-US" dirty="0"/>
          </a:p>
        </p:txBody>
      </p:sp>
      <p:sp>
        <p:nvSpPr>
          <p:cNvPr id="2" name="Slide Number Placeholder 1">
            <a:extLst>
              <a:ext uri="{FF2B5EF4-FFF2-40B4-BE49-F238E27FC236}">
                <a16:creationId xmlns:a16="http://schemas.microsoft.com/office/drawing/2014/main" id="{74489003-5115-7717-655B-949BB8DD635C}"/>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1594377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D703F-8C55-C355-A3F9-2009C6142F2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C52C1BE-996B-2BF4-8C96-A04142CAE16F}"/>
              </a:ext>
            </a:extLst>
          </p:cNvPr>
          <p:cNvSpPr>
            <a:spLocks noGrp="1"/>
          </p:cNvSpPr>
          <p:nvPr>
            <p:ph type="title"/>
          </p:nvPr>
        </p:nvSpPr>
        <p:spPr>
          <a:xfrm>
            <a:off x="581191" y="663154"/>
            <a:ext cx="11029616" cy="1013800"/>
          </a:xfrm>
        </p:spPr>
        <p:txBody>
          <a:bodyPr/>
          <a:lstStyle/>
          <a:p>
            <a:r>
              <a:rPr lang="en-US" dirty="0"/>
              <a:t>Environmental Considerations (CEQA)</a:t>
            </a:r>
          </a:p>
        </p:txBody>
      </p:sp>
      <p:sp>
        <p:nvSpPr>
          <p:cNvPr id="4" name="Content Placeholder 3">
            <a:extLst>
              <a:ext uri="{FF2B5EF4-FFF2-40B4-BE49-F238E27FC236}">
                <a16:creationId xmlns:a16="http://schemas.microsoft.com/office/drawing/2014/main" id="{1F77F88C-0E3B-9560-343F-725F442465BE}"/>
              </a:ext>
            </a:extLst>
          </p:cNvPr>
          <p:cNvSpPr>
            <a:spLocks noGrp="1"/>
          </p:cNvSpPr>
          <p:nvPr>
            <p:ph idx="1"/>
          </p:nvPr>
        </p:nvSpPr>
        <p:spPr>
          <a:xfrm>
            <a:off x="581191" y="2460396"/>
            <a:ext cx="11029615" cy="3678303"/>
          </a:xfrm>
        </p:spPr>
        <p:txBody>
          <a:bodyPr>
            <a:normAutofit/>
          </a:bodyPr>
          <a:lstStyle/>
          <a:p>
            <a:pPr marL="324000" lvl="1" indent="0">
              <a:buNone/>
            </a:pPr>
            <a:endParaRPr lang="en-US" sz="2600" dirty="0"/>
          </a:p>
          <a:p>
            <a:pPr lvl="1">
              <a:buFont typeface="Arial" panose="020B0604020202020204" pitchFamily="34" charset="0"/>
              <a:buChar char="•"/>
            </a:pPr>
            <a:r>
              <a:rPr lang="en-US" sz="2600" dirty="0"/>
              <a:t>LAFCo’s adoption of the SAP and SOI review is not a ‘project’ under CEQA</a:t>
            </a:r>
          </a:p>
          <a:p>
            <a:pPr lvl="1">
              <a:buFont typeface="Arial" panose="020B0604020202020204" pitchFamily="34" charset="0"/>
              <a:buChar char="•"/>
            </a:pPr>
            <a:r>
              <a:rPr lang="en-US" sz="2600" dirty="0"/>
              <a:t>No direct physical changes to the environment result from this action</a:t>
            </a:r>
          </a:p>
          <a:p>
            <a:pPr lvl="1">
              <a:buFont typeface="Arial" panose="020B0604020202020204" pitchFamily="34" charset="0"/>
              <a:buChar char="•"/>
            </a:pPr>
            <a:r>
              <a:rPr lang="en-US" sz="2600" dirty="0"/>
              <a:t>Future project-level environmental review will occur as needed</a:t>
            </a:r>
          </a:p>
          <a:p>
            <a:pPr marL="324000" lvl="1" indent="0">
              <a:buNone/>
            </a:pPr>
            <a:endParaRPr lang="en-US" sz="2600" dirty="0"/>
          </a:p>
          <a:p>
            <a:pPr marL="324000" lvl="1" indent="0">
              <a:buNone/>
            </a:pPr>
            <a:endParaRPr lang="en-US" sz="2600" dirty="0"/>
          </a:p>
          <a:p>
            <a:pPr marL="324000" lvl="1" indent="0">
              <a:buNone/>
            </a:pPr>
            <a:endParaRPr lang="en-US" sz="2600" dirty="0"/>
          </a:p>
          <a:p>
            <a:pPr marL="324000" lvl="1" indent="0">
              <a:buNone/>
            </a:pPr>
            <a:endParaRPr lang="en-US" sz="2600" dirty="0"/>
          </a:p>
          <a:p>
            <a:pPr marL="324000" lvl="1" indent="0">
              <a:buNone/>
            </a:pPr>
            <a:endParaRPr lang="en-US" sz="2600" dirty="0"/>
          </a:p>
          <a:p>
            <a:pPr marL="324000" lvl="1" indent="0">
              <a:buNone/>
            </a:pPr>
            <a:endParaRPr lang="en-US" dirty="0"/>
          </a:p>
        </p:txBody>
      </p:sp>
      <p:sp>
        <p:nvSpPr>
          <p:cNvPr id="2" name="Slide Number Placeholder 1">
            <a:extLst>
              <a:ext uri="{FF2B5EF4-FFF2-40B4-BE49-F238E27FC236}">
                <a16:creationId xmlns:a16="http://schemas.microsoft.com/office/drawing/2014/main" id="{B2968171-4400-56EA-C6A9-D6915EA3D2D5}"/>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1403340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347154-C04C-E812-8E61-9CF8334D420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053814D-2E21-B8E0-F646-8809F3171279}"/>
              </a:ext>
            </a:extLst>
          </p:cNvPr>
          <p:cNvSpPr>
            <a:spLocks noGrp="1"/>
          </p:cNvSpPr>
          <p:nvPr>
            <p:ph type="title"/>
          </p:nvPr>
        </p:nvSpPr>
        <p:spPr>
          <a:xfrm>
            <a:off x="581191" y="663154"/>
            <a:ext cx="11029616" cy="1013800"/>
          </a:xfrm>
        </p:spPr>
        <p:txBody>
          <a:bodyPr/>
          <a:lstStyle/>
          <a:p>
            <a:r>
              <a:rPr lang="en-US" dirty="0"/>
              <a:t>Approval and recommendations</a:t>
            </a:r>
          </a:p>
        </p:txBody>
      </p:sp>
      <p:sp>
        <p:nvSpPr>
          <p:cNvPr id="4" name="Content Placeholder 3">
            <a:extLst>
              <a:ext uri="{FF2B5EF4-FFF2-40B4-BE49-F238E27FC236}">
                <a16:creationId xmlns:a16="http://schemas.microsoft.com/office/drawing/2014/main" id="{E676871C-28D8-F4C3-C4B9-67D779EDEFF9}"/>
              </a:ext>
            </a:extLst>
          </p:cNvPr>
          <p:cNvSpPr>
            <a:spLocks noGrp="1"/>
          </p:cNvSpPr>
          <p:nvPr>
            <p:ph idx="1"/>
          </p:nvPr>
        </p:nvSpPr>
        <p:spPr>
          <a:xfrm>
            <a:off x="476689" y="2102118"/>
            <a:ext cx="11029615" cy="3854019"/>
          </a:xfrm>
        </p:spPr>
        <p:txBody>
          <a:bodyPr>
            <a:normAutofit fontScale="32500" lnSpcReduction="20000"/>
          </a:bodyPr>
          <a:lstStyle/>
          <a:p>
            <a:pPr marL="324000" lvl="1" indent="0">
              <a:buNone/>
            </a:pPr>
            <a:endParaRPr lang="en-US" sz="2600" dirty="0"/>
          </a:p>
          <a:p>
            <a:pPr marL="324000" lvl="1" indent="0">
              <a:buNone/>
            </a:pPr>
            <a:endParaRPr lang="en-US" sz="3800" dirty="0"/>
          </a:p>
          <a:p>
            <a:pPr lvl="1">
              <a:buFont typeface="Arial" panose="020B0604020202020204" pitchFamily="34" charset="0"/>
              <a:buChar char="•"/>
            </a:pPr>
            <a:r>
              <a:rPr lang="en-US" sz="7400" dirty="0"/>
              <a:t>Approve and adopt IID’s SAP; confirm SOI remains adequate and unchanged</a:t>
            </a:r>
          </a:p>
          <a:p>
            <a:pPr lvl="1">
              <a:buFont typeface="Arial" panose="020B0604020202020204" pitchFamily="34" charset="0"/>
              <a:buChar char="•"/>
            </a:pPr>
            <a:r>
              <a:rPr lang="en-US" sz="7400" dirty="0"/>
              <a:t>Acknowledge SAP compliance with Gov. Code §§ 56430 and 56425</a:t>
            </a:r>
          </a:p>
          <a:p>
            <a:pPr lvl="1">
              <a:buFont typeface="Arial" panose="020B0604020202020204" pitchFamily="34" charset="0"/>
              <a:buChar char="•"/>
            </a:pPr>
            <a:r>
              <a:rPr lang="en-US" sz="7400" dirty="0"/>
              <a:t>Encourage early and ongoing coordination with cities/County/DUCs on growth-related infrastructure and service planning</a:t>
            </a:r>
          </a:p>
          <a:p>
            <a:pPr lvl="1">
              <a:buFont typeface="Arial" panose="020B0604020202020204" pitchFamily="34" charset="0"/>
              <a:buChar char="•"/>
            </a:pPr>
            <a:r>
              <a:rPr lang="en-US" sz="7400" dirty="0"/>
              <a:t>Support continued collaboration on regional initiatives, including the CVPA</a:t>
            </a:r>
          </a:p>
          <a:p>
            <a:pPr lvl="1">
              <a:buFont typeface="Arial" panose="020B0604020202020204" pitchFamily="34" charset="0"/>
              <a:buChar char="•"/>
            </a:pPr>
            <a:r>
              <a:rPr lang="en-US" sz="7400" dirty="0"/>
              <a:t>Note: SAP approval does not change land use authority or approve specific projects</a:t>
            </a:r>
          </a:p>
          <a:p>
            <a:pPr marL="324000" lvl="1" indent="0">
              <a:buNone/>
            </a:pPr>
            <a:endParaRPr lang="en-US" sz="3100" dirty="0"/>
          </a:p>
          <a:p>
            <a:pPr marL="324000" lvl="1" indent="0">
              <a:buNone/>
            </a:pPr>
            <a:endParaRPr lang="en-US" sz="2600" dirty="0"/>
          </a:p>
          <a:p>
            <a:pPr marL="324000" lvl="1" indent="0">
              <a:buNone/>
            </a:pPr>
            <a:endParaRPr lang="en-US" sz="2600" dirty="0"/>
          </a:p>
          <a:p>
            <a:pPr marL="324000" lvl="1" indent="0">
              <a:buNone/>
            </a:pPr>
            <a:endParaRPr lang="en-US" dirty="0"/>
          </a:p>
        </p:txBody>
      </p:sp>
      <p:sp>
        <p:nvSpPr>
          <p:cNvPr id="2" name="Slide Number Placeholder 1">
            <a:extLst>
              <a:ext uri="{FF2B5EF4-FFF2-40B4-BE49-F238E27FC236}">
                <a16:creationId xmlns:a16="http://schemas.microsoft.com/office/drawing/2014/main" id="{E6D185A0-6EA4-6779-47F3-054BE0F21B19}"/>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2980606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0C29E6-4867-40AF-9007-664CC4E93F6B}"/>
              </a:ext>
            </a:extLst>
          </p:cNvPr>
          <p:cNvSpPr>
            <a:spLocks noGrp="1"/>
          </p:cNvSpPr>
          <p:nvPr>
            <p:ph type="sldNum" sz="quarter" idx="12"/>
          </p:nvPr>
        </p:nvSpPr>
        <p:spPr/>
        <p:txBody>
          <a:bodyPr/>
          <a:lstStyle/>
          <a:p>
            <a:fld id="{3A98EE3D-8CD1-4C3F-BD1C-C98C9596463C}" type="slidenum">
              <a:rPr lang="en-US" smtClean="0"/>
              <a:t>14</a:t>
            </a:fld>
            <a:endParaRPr lang="en-US" dirty="0"/>
          </a:p>
        </p:txBody>
      </p:sp>
      <p:sp>
        <p:nvSpPr>
          <p:cNvPr id="3" name="TextBox 2">
            <a:extLst>
              <a:ext uri="{FF2B5EF4-FFF2-40B4-BE49-F238E27FC236}">
                <a16:creationId xmlns:a16="http://schemas.microsoft.com/office/drawing/2014/main" id="{B29F300A-F087-4D4D-B395-E9628BAC573C}"/>
              </a:ext>
            </a:extLst>
          </p:cNvPr>
          <p:cNvSpPr txBox="1"/>
          <p:nvPr/>
        </p:nvSpPr>
        <p:spPr>
          <a:xfrm>
            <a:off x="3438836" y="1082180"/>
            <a:ext cx="5012911" cy="646331"/>
          </a:xfrm>
          <a:prstGeom prst="rect">
            <a:avLst/>
          </a:prstGeom>
          <a:noFill/>
        </p:spPr>
        <p:txBody>
          <a:bodyPr wrap="none" rtlCol="0">
            <a:spAutoFit/>
          </a:bodyPr>
          <a:lstStyle/>
          <a:p>
            <a:pPr algn="ctr"/>
            <a:r>
              <a:rPr lang="en-US" sz="3600" dirty="0"/>
              <a:t>Questions or Comments </a:t>
            </a:r>
          </a:p>
        </p:txBody>
      </p:sp>
    </p:spTree>
    <p:extLst>
      <p:ext uri="{BB962C8B-B14F-4D97-AF65-F5344CB8AC3E}">
        <p14:creationId xmlns:p14="http://schemas.microsoft.com/office/powerpoint/2010/main" val="1097584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72ADDA3-DDBF-A5AD-4065-D5575270E1BA}"/>
              </a:ext>
            </a:extLst>
          </p:cNvPr>
          <p:cNvSpPr>
            <a:spLocks noGrp="1"/>
          </p:cNvSpPr>
          <p:nvPr>
            <p:ph type="title"/>
          </p:nvPr>
        </p:nvSpPr>
        <p:spPr/>
        <p:txBody>
          <a:bodyPr/>
          <a:lstStyle/>
          <a:p>
            <a:r>
              <a:rPr lang="en-US" dirty="0"/>
              <a:t>What is a service area plan (Sap)?</a:t>
            </a:r>
          </a:p>
        </p:txBody>
      </p:sp>
      <p:sp>
        <p:nvSpPr>
          <p:cNvPr id="7" name="Content Placeholder 6">
            <a:extLst>
              <a:ext uri="{FF2B5EF4-FFF2-40B4-BE49-F238E27FC236}">
                <a16:creationId xmlns:a16="http://schemas.microsoft.com/office/drawing/2014/main" id="{6BF0589A-8400-E96A-2EEE-AA8316B4249A}"/>
              </a:ext>
            </a:extLst>
          </p:cNvPr>
          <p:cNvSpPr>
            <a:spLocks noGrp="1"/>
          </p:cNvSpPr>
          <p:nvPr>
            <p:ph idx="1"/>
          </p:nvPr>
        </p:nvSpPr>
        <p:spPr/>
        <p:txBody>
          <a:bodyPr>
            <a:normAutofit/>
          </a:bodyPr>
          <a:lstStyle/>
          <a:p>
            <a:pPr>
              <a:buFont typeface="Arial" panose="020B0604020202020204" pitchFamily="34" charset="0"/>
              <a:buChar char="•"/>
            </a:pPr>
            <a:r>
              <a:rPr lang="en-US" sz="2800" dirty="0"/>
              <a:t>A planning document prepared by a public service provider</a:t>
            </a:r>
          </a:p>
          <a:p>
            <a:pPr>
              <a:buFont typeface="Arial" panose="020B0604020202020204" pitchFamily="34" charset="0"/>
              <a:buChar char="•"/>
            </a:pPr>
            <a:r>
              <a:rPr lang="en-US" sz="2800" dirty="0"/>
              <a:t>Outlines existing services, infrastructure capacity, future growth needs, and financial planning</a:t>
            </a:r>
          </a:p>
          <a:p>
            <a:pPr>
              <a:buFont typeface="Arial" panose="020B0604020202020204" pitchFamily="34" charset="0"/>
              <a:buChar char="•"/>
            </a:pPr>
            <a:r>
              <a:rPr lang="en-US" sz="2800" dirty="0"/>
              <a:t>Required under Cortese-Knox-Hertzberg Act for LAFCo’s municipal service review process</a:t>
            </a:r>
          </a:p>
          <a:p>
            <a:pPr>
              <a:buFont typeface="Arial" panose="020B0604020202020204" pitchFamily="34" charset="0"/>
              <a:buChar char="•"/>
            </a:pPr>
            <a:r>
              <a:rPr lang="en-US" sz="2800" dirty="0"/>
              <a:t>Guides Sphere of Influence (SOI) updates and annexation considerations</a:t>
            </a:r>
          </a:p>
        </p:txBody>
      </p:sp>
      <p:sp>
        <p:nvSpPr>
          <p:cNvPr id="5" name="Slide Number Placeholder 4">
            <a:extLst>
              <a:ext uri="{FF2B5EF4-FFF2-40B4-BE49-F238E27FC236}">
                <a16:creationId xmlns:a16="http://schemas.microsoft.com/office/drawing/2014/main" id="{1DB8EEE5-D6FF-25A2-2BC0-E9CE609B5D9D}"/>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730450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2C7C1-18BA-1D0C-D921-5C1C639E14B2}"/>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68A6D5E7-C109-9ACC-392B-CEC894041EC2}"/>
              </a:ext>
            </a:extLst>
          </p:cNvPr>
          <p:cNvSpPr>
            <a:spLocks noGrp="1"/>
          </p:cNvSpPr>
          <p:nvPr>
            <p:ph type="title"/>
          </p:nvPr>
        </p:nvSpPr>
        <p:spPr/>
        <p:txBody>
          <a:bodyPr/>
          <a:lstStyle/>
          <a:p>
            <a:r>
              <a:rPr lang="en-US" dirty="0"/>
              <a:t>What AN SAP is </a:t>
            </a:r>
            <a:r>
              <a:rPr lang="en-US" b="1" dirty="0"/>
              <a:t>NOT</a:t>
            </a:r>
            <a:endParaRPr lang="en-US" dirty="0"/>
          </a:p>
        </p:txBody>
      </p:sp>
      <p:sp>
        <p:nvSpPr>
          <p:cNvPr id="7" name="Content Placeholder 6">
            <a:extLst>
              <a:ext uri="{FF2B5EF4-FFF2-40B4-BE49-F238E27FC236}">
                <a16:creationId xmlns:a16="http://schemas.microsoft.com/office/drawing/2014/main" id="{0EACDEA4-6ED0-C16A-2A9A-4464A886D684}"/>
              </a:ext>
            </a:extLst>
          </p:cNvPr>
          <p:cNvSpPr>
            <a:spLocks noGrp="1"/>
          </p:cNvSpPr>
          <p:nvPr>
            <p:ph idx="1"/>
          </p:nvPr>
        </p:nvSpPr>
        <p:spPr>
          <a:xfrm>
            <a:off x="495560" y="2130696"/>
            <a:ext cx="11029615" cy="4727304"/>
          </a:xfrm>
        </p:spPr>
        <p:txBody>
          <a:bodyPr>
            <a:normAutofit fontScale="92500"/>
          </a:bodyPr>
          <a:lstStyle/>
          <a:p>
            <a:pPr lvl="0">
              <a:buFont typeface="Arial" panose="020B0604020202020204" pitchFamily="34" charset="0"/>
              <a:buChar char="•"/>
            </a:pPr>
            <a:r>
              <a:rPr lang="en-US" sz="2600" b="1" dirty="0"/>
              <a:t>Not a service guarantee</a:t>
            </a:r>
            <a:r>
              <a:rPr lang="en-US" sz="2600" dirty="0"/>
              <a:t> – no automatic approvals for new development</a:t>
            </a:r>
            <a:endParaRPr lang="en-US" sz="2600" b="1" dirty="0"/>
          </a:p>
          <a:p>
            <a:pPr lvl="0">
              <a:buFont typeface="Arial" panose="020B0604020202020204" pitchFamily="34" charset="0"/>
              <a:buChar char="•"/>
            </a:pPr>
            <a:r>
              <a:rPr lang="en-US" sz="2600" b="1" dirty="0"/>
              <a:t>Not an environmental review</a:t>
            </a:r>
            <a:r>
              <a:rPr lang="en-US" sz="2600" dirty="0"/>
              <a:t> – CEQA and local permits still reviewed</a:t>
            </a:r>
            <a:endParaRPr lang="en-US" sz="2600" b="1" dirty="0"/>
          </a:p>
          <a:p>
            <a:pPr lvl="0">
              <a:buFont typeface="Arial" panose="020B0604020202020204" pitchFamily="34" charset="0"/>
              <a:buChar char="•"/>
            </a:pPr>
            <a:r>
              <a:rPr lang="en-US" sz="2600" b="1" dirty="0"/>
              <a:t>Not a funding commitment </a:t>
            </a:r>
            <a:r>
              <a:rPr lang="en-US" sz="2600" dirty="0"/>
              <a:t>– does not obligate IID to co-fund new infrastructure (e.g. substations)</a:t>
            </a:r>
            <a:endParaRPr lang="en-US" sz="2600" b="1" dirty="0"/>
          </a:p>
          <a:p>
            <a:pPr lvl="0">
              <a:buFont typeface="Arial" panose="020B0604020202020204" pitchFamily="34" charset="0"/>
              <a:buChar char="•"/>
            </a:pPr>
            <a:r>
              <a:rPr lang="en-US" sz="2600" b="1" dirty="0"/>
              <a:t>Not a land-use plan</a:t>
            </a:r>
            <a:r>
              <a:rPr lang="en-US" sz="2600" dirty="0"/>
              <a:t> – cities decide how to repurpose any abandoned IID facilities</a:t>
            </a:r>
            <a:endParaRPr lang="en-US" sz="2600" b="1" dirty="0"/>
          </a:p>
          <a:p>
            <a:pPr lvl="0">
              <a:buFont typeface="Arial" panose="020B0604020202020204" pitchFamily="34" charset="0"/>
              <a:buChar char="•"/>
            </a:pPr>
            <a:r>
              <a:rPr lang="en-US" sz="2600" b="1" dirty="0"/>
              <a:t>Not a boundary override </a:t>
            </a:r>
            <a:r>
              <a:rPr lang="en-US" sz="2600" dirty="0"/>
              <a:t>– new or extended services outside IID’s boundaries require LAFCo approval under Gov. Code §56133; does not alter IID’s SOI, Board policies or federal/contractual limits</a:t>
            </a:r>
            <a:endParaRPr lang="en-US" sz="2600" b="1" dirty="0"/>
          </a:p>
          <a:p>
            <a:pPr lvl="0">
              <a:buFont typeface="Arial" panose="020B0604020202020204" pitchFamily="34" charset="0"/>
              <a:buChar char="•"/>
            </a:pPr>
            <a:r>
              <a:rPr lang="en-US" sz="2600" b="1" dirty="0"/>
              <a:t>Not a project negotiation tool </a:t>
            </a:r>
            <a:r>
              <a:rPr lang="en-US" sz="2600" dirty="0"/>
              <a:t>– not used to broker individual developments</a:t>
            </a:r>
            <a:endParaRPr lang="en-US" sz="2600" b="1" dirty="0"/>
          </a:p>
          <a:p>
            <a:pPr>
              <a:buFont typeface="Arial" panose="020B0604020202020204" pitchFamily="34" charset="0"/>
              <a:buChar char="•"/>
            </a:pPr>
            <a:endParaRPr lang="en-US" sz="2800" dirty="0"/>
          </a:p>
        </p:txBody>
      </p:sp>
      <p:sp>
        <p:nvSpPr>
          <p:cNvPr id="5" name="Slide Number Placeholder 4">
            <a:extLst>
              <a:ext uri="{FF2B5EF4-FFF2-40B4-BE49-F238E27FC236}">
                <a16:creationId xmlns:a16="http://schemas.microsoft.com/office/drawing/2014/main" id="{C8976819-A43E-077D-84E1-22A7C42F7D7E}"/>
              </a:ext>
            </a:extLst>
          </p:cNvPr>
          <p:cNvSpPr>
            <a:spLocks noGrp="1"/>
          </p:cNvSpPr>
          <p:nvPr>
            <p:ph type="sldNum" sz="quarter" idx="12"/>
          </p:nvPr>
        </p:nvSpPr>
        <p:spPr/>
        <p:txBody>
          <a:bodyPr/>
          <a:lstStyle/>
          <a:p>
            <a:fld id="{3A98EE3D-8CD1-4C3F-BD1C-C98C9596463C}" type="slidenum">
              <a:rPr lang="en-US" smtClean="0"/>
              <a:t>3</a:t>
            </a:fld>
            <a:endParaRPr lang="en-US" dirty="0"/>
          </a:p>
        </p:txBody>
      </p:sp>
    </p:spTree>
    <p:extLst>
      <p:ext uri="{BB962C8B-B14F-4D97-AF65-F5344CB8AC3E}">
        <p14:creationId xmlns:p14="http://schemas.microsoft.com/office/powerpoint/2010/main" val="3067132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1284D-4217-EB41-5B98-0681821E651E}"/>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8CC26228-8F54-AAE6-DBBC-589F68394C54}"/>
              </a:ext>
            </a:extLst>
          </p:cNvPr>
          <p:cNvSpPr>
            <a:spLocks noGrp="1"/>
          </p:cNvSpPr>
          <p:nvPr>
            <p:ph type="title"/>
          </p:nvPr>
        </p:nvSpPr>
        <p:spPr/>
        <p:txBody>
          <a:bodyPr/>
          <a:lstStyle/>
          <a:p>
            <a:r>
              <a:rPr lang="en-US" dirty="0"/>
              <a:t>Service review requirements (Gov. code § 56430)</a:t>
            </a:r>
          </a:p>
        </p:txBody>
      </p:sp>
      <p:sp>
        <p:nvSpPr>
          <p:cNvPr id="7" name="Content Placeholder 6">
            <a:extLst>
              <a:ext uri="{FF2B5EF4-FFF2-40B4-BE49-F238E27FC236}">
                <a16:creationId xmlns:a16="http://schemas.microsoft.com/office/drawing/2014/main" id="{60BBAF99-5AFB-188B-1062-95A42F46B4E0}"/>
              </a:ext>
            </a:extLst>
          </p:cNvPr>
          <p:cNvSpPr>
            <a:spLocks noGrp="1"/>
          </p:cNvSpPr>
          <p:nvPr>
            <p:ph idx="1"/>
          </p:nvPr>
        </p:nvSpPr>
        <p:spPr>
          <a:xfrm>
            <a:off x="581193" y="1881052"/>
            <a:ext cx="11029615" cy="3971108"/>
          </a:xfrm>
        </p:spPr>
        <p:txBody>
          <a:bodyPr>
            <a:normAutofit fontScale="85000" lnSpcReduction="20000"/>
          </a:bodyPr>
          <a:lstStyle/>
          <a:p>
            <a:pPr marL="0" indent="0">
              <a:buNone/>
            </a:pPr>
            <a:r>
              <a:rPr lang="en-US" sz="2800" dirty="0"/>
              <a:t>LAFCo must conduct a municipal service review before updating a sphere of influence. The review must address key factors including:</a:t>
            </a:r>
          </a:p>
          <a:p>
            <a:pPr>
              <a:buFont typeface="Wingdings" panose="05000000000000000000" pitchFamily="2" charset="2"/>
              <a:buChar char="Ø"/>
            </a:pPr>
            <a:r>
              <a:rPr lang="en-US" sz="2800" dirty="0"/>
              <a:t>Growth and population projections</a:t>
            </a:r>
          </a:p>
          <a:p>
            <a:pPr>
              <a:buFont typeface="Wingdings" panose="05000000000000000000" pitchFamily="2" charset="2"/>
              <a:buChar char="Ø"/>
            </a:pPr>
            <a:r>
              <a:rPr lang="en-US" sz="2800" dirty="0"/>
              <a:t>Disadvantaged unincorporated communities (DUCs)</a:t>
            </a:r>
          </a:p>
          <a:p>
            <a:pPr>
              <a:buFont typeface="Wingdings" panose="05000000000000000000" pitchFamily="2" charset="2"/>
              <a:buChar char="Ø"/>
            </a:pPr>
            <a:r>
              <a:rPr lang="en-US" sz="2800" dirty="0"/>
              <a:t>Present &amp; planned capacity of public facilities and infrastructure</a:t>
            </a:r>
          </a:p>
          <a:p>
            <a:pPr>
              <a:buFont typeface="Wingdings" panose="05000000000000000000" pitchFamily="2" charset="2"/>
              <a:buChar char="Ø"/>
            </a:pPr>
            <a:r>
              <a:rPr lang="en-US" sz="2800" dirty="0"/>
              <a:t>Financial ability of agencies</a:t>
            </a:r>
          </a:p>
          <a:p>
            <a:pPr>
              <a:buFont typeface="Wingdings" panose="05000000000000000000" pitchFamily="2" charset="2"/>
              <a:buChar char="Ø"/>
            </a:pPr>
            <a:r>
              <a:rPr lang="en-US" sz="2800" dirty="0"/>
              <a:t>Status of, and opportunities for shared facilities</a:t>
            </a:r>
          </a:p>
          <a:p>
            <a:pPr>
              <a:buFont typeface="Wingdings" panose="05000000000000000000" pitchFamily="2" charset="2"/>
              <a:buChar char="Ø"/>
            </a:pPr>
            <a:r>
              <a:rPr lang="en-US" sz="2800" dirty="0"/>
              <a:t>Accountability for community service needs and operational efficiency</a:t>
            </a:r>
          </a:p>
          <a:p>
            <a:pPr>
              <a:buFont typeface="Wingdings" panose="05000000000000000000" pitchFamily="2" charset="2"/>
              <a:buChar char="Ø"/>
            </a:pPr>
            <a:r>
              <a:rPr lang="en-US" sz="2800" dirty="0"/>
              <a:t>Any other matter related to effective &amp; efficient service delivery</a:t>
            </a:r>
          </a:p>
        </p:txBody>
      </p:sp>
      <p:sp>
        <p:nvSpPr>
          <p:cNvPr id="5" name="Slide Number Placeholder 4">
            <a:extLst>
              <a:ext uri="{FF2B5EF4-FFF2-40B4-BE49-F238E27FC236}">
                <a16:creationId xmlns:a16="http://schemas.microsoft.com/office/drawing/2014/main" id="{437F370D-906A-6D7C-42C7-FCD0AC20880A}"/>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168427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398F2-C894-6133-0FCB-906E386F3DB0}"/>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D3553E0E-3F95-EBBC-CF44-773F552B8E65}"/>
              </a:ext>
            </a:extLst>
          </p:cNvPr>
          <p:cNvSpPr>
            <a:spLocks noGrp="1"/>
          </p:cNvSpPr>
          <p:nvPr>
            <p:ph type="title"/>
          </p:nvPr>
        </p:nvSpPr>
        <p:spPr/>
        <p:txBody>
          <a:bodyPr/>
          <a:lstStyle/>
          <a:p>
            <a:r>
              <a:rPr lang="en-US" dirty="0"/>
              <a:t>Growth and population Projections</a:t>
            </a:r>
          </a:p>
        </p:txBody>
      </p:sp>
      <p:sp>
        <p:nvSpPr>
          <p:cNvPr id="7" name="Content Placeholder 6">
            <a:extLst>
              <a:ext uri="{FF2B5EF4-FFF2-40B4-BE49-F238E27FC236}">
                <a16:creationId xmlns:a16="http://schemas.microsoft.com/office/drawing/2014/main" id="{B3A35796-6285-522D-B1E1-BF3CB056A00D}"/>
              </a:ext>
            </a:extLst>
          </p:cNvPr>
          <p:cNvSpPr>
            <a:spLocks noGrp="1"/>
          </p:cNvSpPr>
          <p:nvPr>
            <p:ph idx="1"/>
          </p:nvPr>
        </p:nvSpPr>
        <p:spPr>
          <a:xfrm>
            <a:off x="475488" y="2180496"/>
            <a:ext cx="11411712" cy="3678303"/>
          </a:xfrm>
        </p:spPr>
        <p:txBody>
          <a:bodyPr>
            <a:normAutofit fontScale="92500"/>
          </a:bodyPr>
          <a:lstStyle/>
          <a:p>
            <a:pPr>
              <a:buFont typeface="Arial" panose="020B0604020202020204" pitchFamily="34" charset="0"/>
              <a:buChar char="•"/>
            </a:pPr>
            <a:r>
              <a:rPr lang="en-US" sz="2800" dirty="0"/>
              <a:t>SAP uses updated DOF/Census estimates; earlier high projections were adjusted downward</a:t>
            </a:r>
          </a:p>
          <a:p>
            <a:pPr>
              <a:buFont typeface="Arial" panose="020B0604020202020204" pitchFamily="34" charset="0"/>
              <a:buChar char="•"/>
            </a:pPr>
            <a:r>
              <a:rPr lang="en-US" sz="2800" dirty="0"/>
              <a:t>Growth is concentrated in El Centro, Brawley, Calexico; rural/ag zones slower</a:t>
            </a:r>
          </a:p>
          <a:p>
            <a:pPr>
              <a:buFont typeface="Arial" panose="020B0604020202020204" pitchFamily="34" charset="0"/>
              <a:buChar char="•"/>
            </a:pPr>
            <a:r>
              <a:rPr lang="en-US" sz="2800" dirty="0"/>
              <a:t>Municipal demand assumes stable/declining per-capita use due to conservation</a:t>
            </a:r>
          </a:p>
          <a:p>
            <a:pPr>
              <a:buFont typeface="Arial" panose="020B0604020202020204" pitchFamily="34" charset="0"/>
              <a:buChar char="•"/>
            </a:pPr>
            <a:r>
              <a:rPr lang="en-US" sz="2800" dirty="0"/>
              <a:t>Recommendation: Coordinate early and regularly with cities so water/energy/drainage delivery planning tracks actual growth</a:t>
            </a:r>
          </a:p>
          <a:p>
            <a:pPr marL="0" indent="0">
              <a:buNone/>
            </a:pPr>
            <a:endParaRPr lang="en-US" sz="2800" dirty="0"/>
          </a:p>
          <a:p>
            <a:pPr marL="0" indent="0">
              <a:buNone/>
            </a:pPr>
            <a:endParaRPr lang="en-US" sz="2800" dirty="0"/>
          </a:p>
        </p:txBody>
      </p:sp>
      <p:sp>
        <p:nvSpPr>
          <p:cNvPr id="5" name="Slide Number Placeholder 4">
            <a:extLst>
              <a:ext uri="{FF2B5EF4-FFF2-40B4-BE49-F238E27FC236}">
                <a16:creationId xmlns:a16="http://schemas.microsoft.com/office/drawing/2014/main" id="{68AE5F12-6CDA-F58A-F39F-D55B16ECF9A9}"/>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288380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139DC-0C4D-B3A8-947F-FEA6DB7FD7B4}"/>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489461F0-9952-DDAA-B2FC-DE01156234DB}"/>
              </a:ext>
            </a:extLst>
          </p:cNvPr>
          <p:cNvSpPr>
            <a:spLocks noGrp="1"/>
          </p:cNvSpPr>
          <p:nvPr>
            <p:ph type="title"/>
          </p:nvPr>
        </p:nvSpPr>
        <p:spPr/>
        <p:txBody>
          <a:bodyPr/>
          <a:lstStyle/>
          <a:p>
            <a:r>
              <a:rPr lang="en-US" dirty="0"/>
              <a:t>DISADVANTAGED UNINCORPORATED COMMUNITIES (</a:t>
            </a:r>
            <a:r>
              <a:rPr lang="en-US" dirty="0" err="1"/>
              <a:t>ducs</a:t>
            </a:r>
            <a:r>
              <a:rPr lang="en-US" dirty="0"/>
              <a:t>)</a:t>
            </a:r>
          </a:p>
        </p:txBody>
      </p:sp>
      <p:sp>
        <p:nvSpPr>
          <p:cNvPr id="7" name="Content Placeholder 6">
            <a:extLst>
              <a:ext uri="{FF2B5EF4-FFF2-40B4-BE49-F238E27FC236}">
                <a16:creationId xmlns:a16="http://schemas.microsoft.com/office/drawing/2014/main" id="{C7EF836E-4623-7596-5B52-ED7FBD2CA8A6}"/>
              </a:ext>
            </a:extLst>
          </p:cNvPr>
          <p:cNvSpPr>
            <a:spLocks noGrp="1"/>
          </p:cNvSpPr>
          <p:nvPr>
            <p:ph idx="1"/>
          </p:nvPr>
        </p:nvSpPr>
        <p:spPr>
          <a:xfrm>
            <a:off x="482978" y="2277834"/>
            <a:ext cx="11411712" cy="3678303"/>
          </a:xfrm>
        </p:spPr>
        <p:txBody>
          <a:bodyPr>
            <a:normAutofit fontScale="77500" lnSpcReduction="20000"/>
          </a:bodyPr>
          <a:lstStyle/>
          <a:p>
            <a:pPr>
              <a:buFont typeface="Arial" panose="020B0604020202020204" pitchFamily="34" charset="0"/>
              <a:buChar char="•"/>
            </a:pPr>
            <a:r>
              <a:rPr lang="en-US" sz="2800" dirty="0"/>
              <a:t>Several DUCs are located within IID’s SOI, primarily in rural and fringe urban areas</a:t>
            </a:r>
          </a:p>
          <a:p>
            <a:pPr>
              <a:buFont typeface="Arial" panose="020B0604020202020204" pitchFamily="34" charset="0"/>
              <a:buChar char="•"/>
            </a:pPr>
            <a:r>
              <a:rPr lang="en-US" sz="2800" dirty="0"/>
              <a:t>IID provides raw water delivery, ag drainage conveyance, and retail electric service in/around DUCs; land use remains with cities/County</a:t>
            </a:r>
          </a:p>
          <a:p>
            <a:pPr>
              <a:buFont typeface="Arial" panose="020B0604020202020204" pitchFamily="34" charset="0"/>
              <a:buChar char="•"/>
            </a:pPr>
            <a:r>
              <a:rPr lang="en-US" sz="2800" dirty="0"/>
              <a:t>Some IID drains have served de-facto stormwater functions in urbanized areas</a:t>
            </a:r>
          </a:p>
          <a:p>
            <a:pPr>
              <a:buFont typeface="Arial" panose="020B0604020202020204" pitchFamily="34" charset="0"/>
              <a:buChar char="•"/>
            </a:pPr>
            <a:r>
              <a:rPr lang="en-US" sz="2800" dirty="0"/>
              <a:t>Recommendation: Early notification to cities/County when facility changes could affect DUCs; coordinate with stormwater/flood control authorities to ensure alternative capacity is in place</a:t>
            </a:r>
          </a:p>
          <a:p>
            <a:pPr marL="0" indent="0">
              <a:buNone/>
            </a:pPr>
            <a:r>
              <a:rPr lang="en-US" sz="2800" b="1" dirty="0"/>
              <a:t>Note</a:t>
            </a:r>
            <a:r>
              <a:rPr lang="en-US" sz="2800" dirty="0"/>
              <a:t>: DUC identification is based on income and demographic thresholds per State guidelines. Impacts on DUCs often require coordination beyond IID’s direct service responsibilities, particularly where drainage, stormwater, or land use issues intersect with utility operations</a:t>
            </a:r>
          </a:p>
        </p:txBody>
      </p:sp>
      <p:sp>
        <p:nvSpPr>
          <p:cNvPr id="5" name="Slide Number Placeholder 4">
            <a:extLst>
              <a:ext uri="{FF2B5EF4-FFF2-40B4-BE49-F238E27FC236}">
                <a16:creationId xmlns:a16="http://schemas.microsoft.com/office/drawing/2014/main" id="{07D18065-30A6-999E-0C06-7A184078B9CA}"/>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1278665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CAD8F-B806-B155-E612-193C9631A7FD}"/>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D56194EF-A6DF-6147-9204-F469D447409F}"/>
              </a:ext>
            </a:extLst>
          </p:cNvPr>
          <p:cNvSpPr>
            <a:spLocks noGrp="1"/>
          </p:cNvSpPr>
          <p:nvPr>
            <p:ph type="title"/>
          </p:nvPr>
        </p:nvSpPr>
        <p:spPr/>
        <p:txBody>
          <a:bodyPr/>
          <a:lstStyle/>
          <a:p>
            <a:r>
              <a:rPr lang="en-US" dirty="0"/>
              <a:t>Present &amp; planned capacity of Public facilities</a:t>
            </a:r>
          </a:p>
        </p:txBody>
      </p:sp>
      <p:sp>
        <p:nvSpPr>
          <p:cNvPr id="7" name="Content Placeholder 6">
            <a:extLst>
              <a:ext uri="{FF2B5EF4-FFF2-40B4-BE49-F238E27FC236}">
                <a16:creationId xmlns:a16="http://schemas.microsoft.com/office/drawing/2014/main" id="{A3E3039F-FD15-26A4-0D74-39EFAD2042B9}"/>
              </a:ext>
            </a:extLst>
          </p:cNvPr>
          <p:cNvSpPr>
            <a:spLocks noGrp="1"/>
          </p:cNvSpPr>
          <p:nvPr>
            <p:ph idx="1"/>
          </p:nvPr>
        </p:nvSpPr>
        <p:spPr>
          <a:xfrm>
            <a:off x="520232" y="1782804"/>
            <a:ext cx="11029615" cy="4293976"/>
          </a:xfrm>
        </p:spPr>
        <p:txBody>
          <a:bodyPr>
            <a:normAutofit/>
          </a:bodyPr>
          <a:lstStyle/>
          <a:p>
            <a:pPr lvl="1">
              <a:buFont typeface="Arial" panose="020B0604020202020204" pitchFamily="34" charset="0"/>
              <a:buChar char="•"/>
            </a:pPr>
            <a:r>
              <a:rPr lang="en-US" sz="2400" dirty="0"/>
              <a:t>Water: IID can meet municipal/industrial needs within its authorized service area using existing entitlement + conservation tools (IWSP)</a:t>
            </a:r>
          </a:p>
          <a:p>
            <a:pPr lvl="1">
              <a:buFont typeface="Arial" panose="020B0604020202020204" pitchFamily="34" charset="0"/>
              <a:buChar char="•"/>
            </a:pPr>
            <a:r>
              <a:rPr lang="en-US" sz="2400" dirty="0"/>
              <a:t>Wastewater: Outside IID’s direct service scope but linked to water delivery planning</a:t>
            </a:r>
          </a:p>
          <a:p>
            <a:pPr lvl="1">
              <a:buFont typeface="Arial" panose="020B0604020202020204" pitchFamily="34" charset="0"/>
              <a:buChar char="•"/>
            </a:pPr>
            <a:r>
              <a:rPr lang="en-US" sz="2400" dirty="0"/>
              <a:t>Drainage: Designed for ag runoff; if transitioned out of service, coordinate on replacement stormwater capacity with cities/County</a:t>
            </a:r>
          </a:p>
          <a:p>
            <a:pPr lvl="1">
              <a:buFont typeface="Arial" panose="020B0604020202020204" pitchFamily="34" charset="0"/>
              <a:buChar char="•"/>
            </a:pPr>
            <a:r>
              <a:rPr lang="en-US" sz="2400" dirty="0"/>
              <a:t>Energy: Serves Imperial Valley and eastern Coachella Valley; manages power volatility through hedging and reserves</a:t>
            </a:r>
          </a:p>
        </p:txBody>
      </p:sp>
      <p:sp>
        <p:nvSpPr>
          <p:cNvPr id="5" name="Slide Number Placeholder 4">
            <a:extLst>
              <a:ext uri="{FF2B5EF4-FFF2-40B4-BE49-F238E27FC236}">
                <a16:creationId xmlns:a16="http://schemas.microsoft.com/office/drawing/2014/main" id="{4B957B15-AA00-98B8-41CA-E3A718817C2B}"/>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4285424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3C2F3-E852-7BAE-4FD7-17BD040C5185}"/>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6E13654C-7EF4-05D9-8CE0-32229D71C1D3}"/>
              </a:ext>
            </a:extLst>
          </p:cNvPr>
          <p:cNvSpPr>
            <a:spLocks noGrp="1"/>
          </p:cNvSpPr>
          <p:nvPr>
            <p:ph type="title"/>
          </p:nvPr>
        </p:nvSpPr>
        <p:spPr/>
        <p:txBody>
          <a:bodyPr/>
          <a:lstStyle/>
          <a:p>
            <a:r>
              <a:rPr lang="en-US" dirty="0"/>
              <a:t>Financial review &amp; capacity</a:t>
            </a:r>
          </a:p>
        </p:txBody>
      </p:sp>
      <p:sp>
        <p:nvSpPr>
          <p:cNvPr id="7" name="Content Placeholder 6">
            <a:extLst>
              <a:ext uri="{FF2B5EF4-FFF2-40B4-BE49-F238E27FC236}">
                <a16:creationId xmlns:a16="http://schemas.microsoft.com/office/drawing/2014/main" id="{83C7C534-3CEF-CE50-87DA-798850DDBBF2}"/>
              </a:ext>
            </a:extLst>
          </p:cNvPr>
          <p:cNvSpPr>
            <a:spLocks noGrp="1"/>
          </p:cNvSpPr>
          <p:nvPr>
            <p:ph idx="1"/>
          </p:nvPr>
        </p:nvSpPr>
        <p:spPr>
          <a:xfrm>
            <a:off x="490529" y="3110363"/>
            <a:ext cx="11029615" cy="4431881"/>
          </a:xfrm>
        </p:spPr>
        <p:txBody>
          <a:bodyPr>
            <a:normAutofit/>
          </a:bodyPr>
          <a:lstStyle/>
          <a:p>
            <a:pPr>
              <a:buFont typeface="Arial" panose="020B0604020202020204" pitchFamily="34" charset="0"/>
              <a:buChar char="•"/>
            </a:pPr>
            <a:r>
              <a:rPr lang="en-US" sz="2400" dirty="0"/>
              <a:t>2023 Audit: unmodified opinion; energy bond covenant compliance noted; stable liquidity</a:t>
            </a:r>
          </a:p>
          <a:p>
            <a:pPr>
              <a:buFont typeface="Arial" panose="020B0604020202020204" pitchFamily="34" charset="0"/>
              <a:buChar char="•"/>
            </a:pPr>
            <a:r>
              <a:rPr lang="en-US" sz="2400" dirty="0"/>
              <a:t>2025-2026 Budget: multi-year capital planning; reserves maintained</a:t>
            </a:r>
          </a:p>
          <a:p>
            <a:pPr>
              <a:buFont typeface="Arial" panose="020B0604020202020204" pitchFamily="34" charset="0"/>
              <a:buChar char="•"/>
            </a:pPr>
            <a:r>
              <a:rPr lang="en-US" sz="2400" dirty="0"/>
              <a:t>ECA set to zero in 2025; remains available as a rate-stabilization tool if market conditions warrant. Hedging and the Rate Stabilization Fund help manage power-cost volatility</a:t>
            </a:r>
          </a:p>
          <a:p>
            <a:pPr>
              <a:buFont typeface="Arial" panose="020B0604020202020204" pitchFamily="34" charset="0"/>
              <a:buChar char="•"/>
            </a:pPr>
            <a:r>
              <a:rPr lang="en-US" sz="2400" dirty="0"/>
              <a:t>Maintains Rate Stabilization Fund and structured hedging to manage power cost volatility</a:t>
            </a:r>
          </a:p>
          <a:p>
            <a:pPr>
              <a:buFont typeface="Arial" panose="020B0604020202020204" pitchFamily="34" charset="0"/>
              <a:buChar char="•"/>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p:txBody>
      </p:sp>
      <p:sp>
        <p:nvSpPr>
          <p:cNvPr id="5" name="Slide Number Placeholder 4">
            <a:extLst>
              <a:ext uri="{FF2B5EF4-FFF2-40B4-BE49-F238E27FC236}">
                <a16:creationId xmlns:a16="http://schemas.microsoft.com/office/drawing/2014/main" id="{F804DEAA-AEBA-38B0-8E0F-708E29DDA837}"/>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3151411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87957-DD9C-4855-CBD4-7F4999C279B8}"/>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AA58B5CD-95A0-FC23-8FBB-BA36A7CC29D7}"/>
              </a:ext>
            </a:extLst>
          </p:cNvPr>
          <p:cNvSpPr>
            <a:spLocks noGrp="1"/>
          </p:cNvSpPr>
          <p:nvPr>
            <p:ph type="title"/>
          </p:nvPr>
        </p:nvSpPr>
        <p:spPr/>
        <p:txBody>
          <a:bodyPr/>
          <a:lstStyle/>
          <a:p>
            <a:r>
              <a:rPr lang="en-US" dirty="0"/>
              <a:t>Shared facilities &amp; collaboration</a:t>
            </a:r>
          </a:p>
        </p:txBody>
      </p:sp>
      <p:sp>
        <p:nvSpPr>
          <p:cNvPr id="7" name="Content Placeholder 6">
            <a:extLst>
              <a:ext uri="{FF2B5EF4-FFF2-40B4-BE49-F238E27FC236}">
                <a16:creationId xmlns:a16="http://schemas.microsoft.com/office/drawing/2014/main" id="{E42B0DF1-A57B-C278-A161-5177176F3779}"/>
              </a:ext>
            </a:extLst>
          </p:cNvPr>
          <p:cNvSpPr>
            <a:spLocks noGrp="1"/>
          </p:cNvSpPr>
          <p:nvPr>
            <p:ph idx="1"/>
          </p:nvPr>
        </p:nvSpPr>
        <p:spPr>
          <a:xfrm>
            <a:off x="668277" y="1715956"/>
            <a:ext cx="11029615" cy="5011093"/>
          </a:xfrm>
        </p:spPr>
        <p:txBody>
          <a:bodyPr>
            <a:normAutofit fontScale="92500" lnSpcReduction="20000"/>
          </a:bodyPr>
          <a:lstStyle/>
          <a:p>
            <a:pPr lvl="1">
              <a:buFont typeface="Arial" panose="020B0604020202020204" pitchFamily="34" charset="0"/>
              <a:buChar char="•"/>
            </a:pPr>
            <a:r>
              <a:rPr lang="en-US" sz="2400" dirty="0"/>
              <a:t>Current Practices</a:t>
            </a:r>
          </a:p>
          <a:p>
            <a:pPr lvl="2">
              <a:buFont typeface="Wingdings" panose="05000000000000000000" pitchFamily="2" charset="2"/>
              <a:buChar char="Ø"/>
            </a:pPr>
            <a:r>
              <a:rPr lang="en-US" sz="2400" dirty="0"/>
              <a:t>Coordinates with cities and County on select infrastructure projects when there is a direct operational connection</a:t>
            </a:r>
          </a:p>
          <a:p>
            <a:pPr lvl="2">
              <a:buFont typeface="Wingdings" panose="05000000000000000000" pitchFamily="2" charset="2"/>
              <a:buChar char="Ø"/>
            </a:pPr>
            <a:r>
              <a:rPr lang="en-US" sz="2400" dirty="0"/>
              <a:t>Participates in regional planning forums and technical advisory committees</a:t>
            </a:r>
          </a:p>
          <a:p>
            <a:pPr lvl="2">
              <a:buFont typeface="Wingdings" panose="05000000000000000000" pitchFamily="2" charset="2"/>
              <a:buChar char="Ø"/>
            </a:pPr>
            <a:r>
              <a:rPr lang="en-US" sz="2400" dirty="0"/>
              <a:t>Engages in cost-sharing or resource-sharing agreements on certain joint-use facilities</a:t>
            </a:r>
          </a:p>
          <a:p>
            <a:pPr lvl="1">
              <a:buFont typeface="Arial" panose="020B0604020202020204" pitchFamily="34" charset="0"/>
              <a:buChar char="•"/>
            </a:pPr>
            <a:r>
              <a:rPr lang="en-US" sz="2400" dirty="0"/>
              <a:t>Suggested Enhancements</a:t>
            </a:r>
          </a:p>
          <a:p>
            <a:pPr lvl="2">
              <a:buFont typeface="Wingdings" panose="05000000000000000000" pitchFamily="2" charset="2"/>
              <a:buChar char="Ø"/>
            </a:pPr>
            <a:r>
              <a:rPr lang="en-US" sz="2400" dirty="0"/>
              <a:t>Start early-stage talks with cities/County so facility timing matches growth</a:t>
            </a:r>
          </a:p>
          <a:p>
            <a:pPr lvl="2">
              <a:buFont typeface="Wingdings" panose="05000000000000000000" pitchFamily="2" charset="2"/>
              <a:buChar char="Ø"/>
            </a:pPr>
            <a:r>
              <a:rPr lang="en-US" sz="2400" dirty="0"/>
              <a:t>Give advance notice when facility changes/retirements could affect planned development or service levels</a:t>
            </a:r>
          </a:p>
          <a:p>
            <a:pPr lvl="2">
              <a:buFont typeface="Wingdings" panose="05000000000000000000" pitchFamily="2" charset="2"/>
              <a:buChar char="Ø"/>
            </a:pPr>
            <a:r>
              <a:rPr lang="en-US" sz="2400" dirty="0"/>
              <a:t>Use informal coordination to spot joint-investment opportunities (e.g., coordinated substation siting, ROW sharing, integrating drainage/stormwater planning in transitioning areas)</a:t>
            </a:r>
          </a:p>
          <a:p>
            <a:pPr marL="324000" lvl="1" indent="0">
              <a:buNone/>
            </a:pPr>
            <a:r>
              <a:rPr lang="en-US" sz="2400" b="1" dirty="0"/>
              <a:t>Note</a:t>
            </a:r>
            <a:r>
              <a:rPr lang="en-US" sz="2400" dirty="0"/>
              <a:t>: An SAP doesn’t mandate these actions; LAFCo highlights them to encourage proactive, collaborative planning that benefits multiple jurisdictions</a:t>
            </a:r>
          </a:p>
        </p:txBody>
      </p:sp>
      <p:sp>
        <p:nvSpPr>
          <p:cNvPr id="5" name="Slide Number Placeholder 4">
            <a:extLst>
              <a:ext uri="{FF2B5EF4-FFF2-40B4-BE49-F238E27FC236}">
                <a16:creationId xmlns:a16="http://schemas.microsoft.com/office/drawing/2014/main" id="{FD46093C-7A36-62E3-86BB-740FADEA4CD8}"/>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2155458280"/>
      </p:ext>
    </p:extLst>
  </p:cSld>
  <p:clrMapOvr>
    <a:masterClrMapping/>
  </p:clrMapOvr>
</p:sld>
</file>

<file path=ppt/theme/theme1.xml><?xml version="1.0" encoding="utf-8"?>
<a:theme xmlns:a="http://schemas.openxmlformats.org/drawingml/2006/main" name="Dividen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12790</TotalTime>
  <Words>1001</Words>
  <Application>Microsoft Office PowerPoint</Application>
  <PresentationFormat>Widescreen</PresentationFormat>
  <Paragraphs>129</Paragraphs>
  <Slides>14</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Corbel Light</vt:lpstr>
      <vt:lpstr>Gill Sans MT</vt:lpstr>
      <vt:lpstr>Wingdings</vt:lpstr>
      <vt:lpstr>Wingdings 2</vt:lpstr>
      <vt:lpstr>Dividend</vt:lpstr>
      <vt:lpstr>  </vt:lpstr>
      <vt:lpstr>What is a service area plan (Sap)?</vt:lpstr>
      <vt:lpstr>What AN SAP is NOT</vt:lpstr>
      <vt:lpstr>Service review requirements (Gov. code § 56430)</vt:lpstr>
      <vt:lpstr>Growth and population Projections</vt:lpstr>
      <vt:lpstr>DISADVANTAGED UNINCORPORATED COMMUNITIES (ducs)</vt:lpstr>
      <vt:lpstr>Present &amp; planned capacity of Public facilities</vt:lpstr>
      <vt:lpstr>Financial review &amp; capacity</vt:lpstr>
      <vt:lpstr>Shared facilities &amp; collaboration</vt:lpstr>
      <vt:lpstr>Accountability for community service needs</vt:lpstr>
      <vt:lpstr>other matters: Coachella Valley power authority (CVPA)</vt:lpstr>
      <vt:lpstr>Environmental Considerations (CEQA)</vt:lpstr>
      <vt:lpstr>Approval and 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LAFCO 101</dc:title>
  <dc:creator>paula</dc:creator>
  <cp:lastModifiedBy>Tyler Salcido</cp:lastModifiedBy>
  <cp:revision>109</cp:revision>
  <cp:lastPrinted>2025-08-13T16:48:29Z</cp:lastPrinted>
  <dcterms:created xsi:type="dcterms:W3CDTF">2021-03-03T06:14:49Z</dcterms:created>
  <dcterms:modified xsi:type="dcterms:W3CDTF">2025-08-26T20:44:47Z</dcterms:modified>
</cp:coreProperties>
</file>