
<file path=[Content_Types].xml><?xml version="1.0" encoding="utf-8"?>
<Types xmlns="http://schemas.openxmlformats.org/package/2006/content-types">
  <Default Extension="jfif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0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5" r:id="rId3"/>
    <p:sldId id="274" r:id="rId4"/>
    <p:sldId id="275" r:id="rId5"/>
    <p:sldId id="276" r:id="rId6"/>
    <p:sldId id="277" r:id="rId7"/>
    <p:sldId id="271" r:id="rId8"/>
    <p:sldId id="263" r:id="rId9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1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5C5235-ECEF-4199-B792-3E8CD3196815}" v="1" dt="2025-06-24T22:29:29.9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7" autoAdjust="0"/>
    <p:restoredTop sz="70911" autoAdjust="0"/>
  </p:normalViewPr>
  <p:slideViewPr>
    <p:cSldViewPr snapToGrid="0">
      <p:cViewPr varScale="1">
        <p:scale>
          <a:sx n="107" d="100"/>
          <a:sy n="107" d="100"/>
        </p:scale>
        <p:origin x="44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yler Salcido" userId="a5926d2a-190c-4370-ae8b-212e45236d34" providerId="ADAL" clId="{B1A2C2E5-5B2A-433E-BCC8-79CA5FB2641C}"/>
    <pc:docChg chg="modSld">
      <pc:chgData name="Tyler Salcido" userId="a5926d2a-190c-4370-ae8b-212e45236d34" providerId="ADAL" clId="{B1A2C2E5-5B2A-433E-BCC8-79CA5FB2641C}" dt="2025-06-25T15:57:26.196" v="5" actId="6549"/>
      <pc:docMkLst>
        <pc:docMk/>
      </pc:docMkLst>
      <pc:sldChg chg="modNotesTx">
        <pc:chgData name="Tyler Salcido" userId="a5926d2a-190c-4370-ae8b-212e45236d34" providerId="ADAL" clId="{B1A2C2E5-5B2A-433E-BCC8-79CA5FB2641C}" dt="2025-06-25T15:56:38.026" v="0" actId="6549"/>
        <pc:sldMkLst>
          <pc:docMk/>
          <pc:sldMk cId="4202077466" sldId="256"/>
        </pc:sldMkLst>
      </pc:sldChg>
      <pc:sldChg chg="modNotesTx">
        <pc:chgData name="Tyler Salcido" userId="a5926d2a-190c-4370-ae8b-212e45236d34" providerId="ADAL" clId="{B1A2C2E5-5B2A-433E-BCC8-79CA5FB2641C}" dt="2025-06-25T15:56:55.074" v="1" actId="6549"/>
        <pc:sldMkLst>
          <pc:docMk/>
          <pc:sldMk cId="2212096303" sldId="265"/>
        </pc:sldMkLst>
      </pc:sldChg>
      <pc:sldChg chg="modNotesTx">
        <pc:chgData name="Tyler Salcido" userId="a5926d2a-190c-4370-ae8b-212e45236d34" providerId="ADAL" clId="{B1A2C2E5-5B2A-433E-BCC8-79CA5FB2641C}" dt="2025-06-25T15:57:01.012" v="2" actId="6549"/>
        <pc:sldMkLst>
          <pc:docMk/>
          <pc:sldMk cId="3973560915" sldId="274"/>
        </pc:sldMkLst>
      </pc:sldChg>
      <pc:sldChg chg="modNotesTx">
        <pc:chgData name="Tyler Salcido" userId="a5926d2a-190c-4370-ae8b-212e45236d34" providerId="ADAL" clId="{B1A2C2E5-5B2A-433E-BCC8-79CA5FB2641C}" dt="2025-06-25T15:57:09.064" v="3" actId="6549"/>
        <pc:sldMkLst>
          <pc:docMk/>
          <pc:sldMk cId="3380842761" sldId="275"/>
        </pc:sldMkLst>
      </pc:sldChg>
      <pc:sldChg chg="modNotesTx">
        <pc:chgData name="Tyler Salcido" userId="a5926d2a-190c-4370-ae8b-212e45236d34" providerId="ADAL" clId="{B1A2C2E5-5B2A-433E-BCC8-79CA5FB2641C}" dt="2025-06-25T15:57:17.393" v="4" actId="6549"/>
        <pc:sldMkLst>
          <pc:docMk/>
          <pc:sldMk cId="2707150039" sldId="276"/>
        </pc:sldMkLst>
      </pc:sldChg>
      <pc:sldChg chg="modNotesTx">
        <pc:chgData name="Tyler Salcido" userId="a5926d2a-190c-4370-ae8b-212e45236d34" providerId="ADAL" clId="{B1A2C2E5-5B2A-433E-BCC8-79CA5FB2641C}" dt="2025-06-25T15:57:26.196" v="5" actId="6549"/>
        <pc:sldMkLst>
          <pc:docMk/>
          <pc:sldMk cId="780884572" sldId="27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9235F9C-8223-4BF6-8E33-E1F96727F3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2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89C9AB-DD77-4132-AB5C-28E42DCE75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36770" y="2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48CAB154-B99E-4940-B8BB-690FE07105AB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486BA0-34F6-4E5C-AE84-E52604DAAF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A41589-7F4B-498B-AEBF-36970A5768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3677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BE92BA3F-8847-4D51-8B2C-28C9636B3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68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70" y="2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94830753-8535-43CB-9082-D52C8051FF44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4850" y="1154113"/>
            <a:ext cx="55403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2"/>
            <a:ext cx="5560060" cy="363670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7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D18A1310-6E21-4895-8E54-DB122892A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55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534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28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516451-EAAA-346D-BFBF-839B6033CE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A7D1BD2-E22C-196C-B985-B0CCF9FFB7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16D2D27-9536-936F-D3FC-45EC6DFA65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EC2255-B35B-B3CA-A27E-772A43610D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597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9402FF-0DBB-9422-141A-3694905BD6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0D3A892-510B-1B0E-A626-01DCE829EE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A55D9A2-124C-C7A2-3F62-DD3D242993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E1A15D-2487-984E-322F-F11AF617E5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30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FE42A4-BC7C-A0D3-8752-BA8FA0ED2E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0A47F36-EC45-ACC7-CD6F-F3BD3028D54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249EE8E-4559-8E8F-28FA-4ABD90D26F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4C1B15-541C-8B19-954B-F27AB3A0B1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8096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2AE846-CA49-8E66-AD62-343776421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2B03A1E-B209-D5BE-2CBB-7879CCD1C4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AAAC406-2673-5A69-210E-223DED2312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A427B0-0A98-9C25-24FF-C682CAC21E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3325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8571B9-6A30-CF64-8ECC-E5482A0959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5547CC9-FFC1-5C15-E0BD-51AE7D5C6E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BB29889-7B8E-00D6-5EB6-379DDF2D63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56FF04-F76B-137F-0EA7-B1C8466890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8A1310-6E21-4895-8E54-DB122892A8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04911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170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8B57A90-6036-4A9E-8519-E1412FFBED96}" type="datetime1">
              <a:rPr lang="en-US" smtClean="0"/>
              <a:t>6/25/2025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44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EFA0-C8C5-4C56-AD2A-232452A22828}" type="datetime1">
              <a:rPr lang="en-US" smtClean="0"/>
              <a:t>6/25/2025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89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307DE18-CAA9-40F0-A10D-3B5CB1713A48}" type="datetime1">
              <a:rPr lang="en-US" smtClean="0"/>
              <a:t>6/25/2025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6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01A7-C93A-431C-A2B0-1247A0096341}" type="datetime1">
              <a:rPr lang="en-US" smtClean="0"/>
              <a:t>6/25/2025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809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FEB6552-82DA-4755-BD90-902600EE5DC5}" type="datetime1">
              <a:rPr lang="en-US" smtClean="0"/>
              <a:t>6/25/2025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010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2FF-97A3-4B64-9AD0-13F41996098F}" type="datetime1">
              <a:rPr lang="en-US" smtClean="0"/>
              <a:t>6/25/2025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921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3B4A-DF1F-46C1-A26D-286EDFAD977C}" type="datetime1">
              <a:rPr lang="en-US" smtClean="0"/>
              <a:t>6/25/2025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551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4AF9F-AFF3-4A58-B667-2D979F0B6939}" type="datetime1">
              <a:rPr lang="en-US" smtClean="0"/>
              <a:t>6/25/2025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67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DF2CA-6823-446C-BBB3-4CEA926DB9CA}" type="datetime1">
              <a:rPr lang="en-US" smtClean="0"/>
              <a:t>6/25/2025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199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3902E76-03B4-4AEE-82C3-D41E93BA6DEF}" type="datetime1">
              <a:rPr lang="en-US" smtClean="0"/>
              <a:t>6/25/2025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691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D40E-F275-474D-B981-C9DE3FD619BB}" type="datetime1">
              <a:rPr lang="en-US" smtClean="0"/>
              <a:t>6/25/2025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46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9722E74-2721-43EA-ADF1-A22E8588E334}" type="datetime1">
              <a:rPr lang="en-US" smtClean="0"/>
              <a:t>6/25/2025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581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CC2B463-6BD5-411E-A3CA-67A9FE003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83E6F24-3E64-4893-9F13-7BEE01C841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1" y="723899"/>
            <a:ext cx="7498616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D56AB0-2C22-4470-8222-976B3522B1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9243" y="1419225"/>
            <a:ext cx="6798608" cy="2085869"/>
          </a:xfrm>
        </p:spPr>
        <p:txBody>
          <a:bodyPr>
            <a:normAutofit/>
          </a:bodyPr>
          <a:lstStyle/>
          <a:p>
            <a:br>
              <a:rPr lang="en-US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en-US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US" dirty="0">
              <a:solidFill>
                <a:srgbClr val="FFFFF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C4574E-4A30-47C2-8742-5F92C764AC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9243" y="3505095"/>
            <a:ext cx="6798608" cy="1733655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bg2"/>
              </a:solidFill>
            </a:endParaRPr>
          </a:p>
          <a:p>
            <a:endParaRPr lang="en-US" dirty="0">
              <a:solidFill>
                <a:schemeClr val="bg2"/>
              </a:solidFill>
            </a:endParaRPr>
          </a:p>
          <a:p>
            <a:r>
              <a:rPr lang="en-US" sz="1200" dirty="0">
                <a:solidFill>
                  <a:schemeClr val="bg2"/>
                </a:solidFill>
                <a:latin typeface="Corbel Light" panose="020B0303020204020204" pitchFamily="34" charset="0"/>
              </a:rPr>
              <a:t>Tyler </a:t>
            </a:r>
            <a:r>
              <a:rPr lang="en-US" sz="1200" dirty="0" err="1">
                <a:solidFill>
                  <a:schemeClr val="bg2"/>
                </a:solidFill>
                <a:latin typeface="Corbel Light" panose="020B0303020204020204" pitchFamily="34" charset="0"/>
              </a:rPr>
              <a:t>salcido</a:t>
            </a:r>
            <a:r>
              <a:rPr lang="en-US" sz="1200" dirty="0">
                <a:solidFill>
                  <a:schemeClr val="bg2"/>
                </a:solidFill>
                <a:latin typeface="Corbel Light" panose="020B0303020204020204" pitchFamily="34" charset="0"/>
              </a:rPr>
              <a:t>, executive officer  </a:t>
            </a:r>
          </a:p>
          <a:p>
            <a:r>
              <a:rPr lang="en-US" sz="1200" dirty="0">
                <a:solidFill>
                  <a:schemeClr val="bg2"/>
                </a:solidFill>
                <a:latin typeface="Corbel Light" panose="020B0303020204020204" pitchFamily="34" charset="0"/>
              </a:rPr>
              <a:t> 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8CFA729-D6D7-49A1-BFC1-2D6CAD7057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166" y="2911650"/>
            <a:ext cx="2716911" cy="132883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6B964CC-2DA9-FB30-74F6-E94868A1E598}"/>
              </a:ext>
            </a:extLst>
          </p:cNvPr>
          <p:cNvSpPr txBox="1"/>
          <p:nvPr/>
        </p:nvSpPr>
        <p:spPr>
          <a:xfrm>
            <a:off x="6195217" y="1984485"/>
            <a:ext cx="3601883" cy="116955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RESERVE POLICY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June 26, 2025</a:t>
            </a:r>
          </a:p>
        </p:txBody>
      </p:sp>
    </p:spTree>
    <p:extLst>
      <p:ext uri="{BB962C8B-B14F-4D97-AF65-F5344CB8AC3E}">
        <p14:creationId xmlns:p14="http://schemas.microsoft.com/office/powerpoint/2010/main" val="4202077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599101-8838-E471-0F3C-1A96F37C16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D706B-A7F8-F017-DC9D-76BCCE483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5555E-5BDD-1C80-8B83-741035231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721594-A362-4E7B-732D-90CF91A04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025798-91DC-6049-163E-2ADC628DC9CA}"/>
              </a:ext>
            </a:extLst>
          </p:cNvPr>
          <p:cNvSpPr txBox="1"/>
          <p:nvPr/>
        </p:nvSpPr>
        <p:spPr>
          <a:xfrm>
            <a:off x="3612000" y="887463"/>
            <a:ext cx="48397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PURPOSE OF THE POLICY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72918C-0FA2-4E5E-0FE2-33C7DD180413}"/>
              </a:ext>
            </a:extLst>
          </p:cNvPr>
          <p:cNvSpPr txBox="1"/>
          <p:nvPr/>
        </p:nvSpPr>
        <p:spPr>
          <a:xfrm>
            <a:off x="283780" y="2053239"/>
            <a:ext cx="11458378" cy="23575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Establish formal Reserve Policy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Policy codifies existing Assigned Emergency Reserves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Establishes formal target for Unassigned Reserves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Strengthens fiscal stability and planning</a:t>
            </a:r>
          </a:p>
        </p:txBody>
      </p:sp>
    </p:spTree>
    <p:extLst>
      <p:ext uri="{BB962C8B-B14F-4D97-AF65-F5344CB8AC3E}">
        <p14:creationId xmlns:p14="http://schemas.microsoft.com/office/powerpoint/2010/main" val="2212096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A37C99-30AD-76B0-A7EE-42F7B31FE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1759F-1028-A74C-C3B0-001B0FBC2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DA9CE-E980-5A22-4F0D-CDDDA0523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538B57-BEAB-23AB-16A5-99C8643AB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59750F-1B04-D60C-0C9A-15A4DACE2E59}"/>
              </a:ext>
            </a:extLst>
          </p:cNvPr>
          <p:cNvSpPr txBox="1"/>
          <p:nvPr/>
        </p:nvSpPr>
        <p:spPr>
          <a:xfrm>
            <a:off x="4518880" y="887463"/>
            <a:ext cx="30260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C31129-C70B-3C33-3510-58DD6C627954}"/>
              </a:ext>
            </a:extLst>
          </p:cNvPr>
          <p:cNvSpPr txBox="1"/>
          <p:nvPr/>
        </p:nvSpPr>
        <p:spPr>
          <a:xfrm>
            <a:off x="283780" y="2053239"/>
            <a:ext cx="11458378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LAFCo has maintained informal reserves: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Litigation Reserve: $40,000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Catastrophic Building Damage Reserve: $460,000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Total Assigned Reserves: $500,000</a:t>
            </a: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No written policy until now</a:t>
            </a: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Commission directed staff to formalize policy and set target for Unassigned Reserves</a:t>
            </a:r>
          </a:p>
        </p:txBody>
      </p:sp>
    </p:spTree>
    <p:extLst>
      <p:ext uri="{BB962C8B-B14F-4D97-AF65-F5344CB8AC3E}">
        <p14:creationId xmlns:p14="http://schemas.microsoft.com/office/powerpoint/2010/main" val="3973560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6B0A2D-A064-BDAB-A80C-ABCFF6BCCE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995C1-39E0-C9BA-B1F1-6EC3407CE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51A6E-7AEF-0762-406E-BDDB5E555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A3D6FA-60E4-4F11-4F01-6E80E9CB5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C1DC2A-92F7-8F1C-E1A2-E04C048F3432}"/>
              </a:ext>
            </a:extLst>
          </p:cNvPr>
          <p:cNvSpPr txBox="1"/>
          <p:nvPr/>
        </p:nvSpPr>
        <p:spPr>
          <a:xfrm>
            <a:off x="2884367" y="887463"/>
            <a:ext cx="62950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WHAT’S IN THE RESERVE POLICY?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9AF9E4-E6F0-5234-28BC-B2FF3BB9E68F}"/>
              </a:ext>
            </a:extLst>
          </p:cNvPr>
          <p:cNvSpPr txBox="1"/>
          <p:nvPr/>
        </p:nvSpPr>
        <p:spPr>
          <a:xfrm>
            <a:off x="366810" y="1901263"/>
            <a:ext cx="11458378" cy="53122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Assigned Emergency Reserves: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$40,000 for litigation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$460,000 for catastrophic building damage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Use requires Commission approval</a:t>
            </a: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Unassigned Reserves: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Minimum target: 10% of annual operating expenses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Reviewed and set annually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Flexible use: cash flow, revenue shortfall, emergency needs</a:t>
            </a:r>
          </a:p>
          <a:p>
            <a:pPr>
              <a:spcBef>
                <a:spcPct val="20000"/>
              </a:spcBef>
              <a:defRPr/>
            </a:pPr>
            <a:endParaRPr lang="en-US" sz="3200" dirty="0">
              <a:solidFill>
                <a:schemeClr val="accent1">
                  <a:lumMod val="75000"/>
                </a:scheme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084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1D6E61-2A70-0AAE-8C6B-92BACCE810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6AC6E-9F17-991A-4768-689DDBEDC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3C81F-84BD-5A3F-DB7B-D0D8CE3BF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26199A-5F3C-4971-479E-1153C63CE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F0D784-4236-7DB6-FA43-A94DD8DCD648}"/>
              </a:ext>
            </a:extLst>
          </p:cNvPr>
          <p:cNvSpPr txBox="1"/>
          <p:nvPr/>
        </p:nvSpPr>
        <p:spPr>
          <a:xfrm>
            <a:off x="3003277" y="887463"/>
            <a:ext cx="6057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RESERVE USE &amp; REPLENISHMENT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23A3A2-889C-5337-8D79-6B8EB34EFE31}"/>
              </a:ext>
            </a:extLst>
          </p:cNvPr>
          <p:cNvSpPr txBox="1"/>
          <p:nvPr/>
        </p:nvSpPr>
        <p:spPr>
          <a:xfrm>
            <a:off x="366810" y="1901263"/>
            <a:ext cx="11458378" cy="53122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Assigned Reserves: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Only for designated purposes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Commission approval required</a:t>
            </a: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Unassigned Reserves: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For emergencies, shortfalls, unplanned projects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If below 10% target:</a:t>
            </a:r>
          </a:p>
          <a:p>
            <a:pPr marL="1371600" lvl="2" indent="-4572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Commission must adopt a replenishment plan</a:t>
            </a:r>
          </a:p>
          <a:p>
            <a:pPr marL="914400" lvl="1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sz="3200" dirty="0">
              <a:solidFill>
                <a:schemeClr val="accent1">
                  <a:lumMod val="75000"/>
                </a:schemeClr>
              </a:solidFill>
              <a:latin typeface="Calibri"/>
            </a:endParaRPr>
          </a:p>
          <a:p>
            <a:pPr>
              <a:spcBef>
                <a:spcPct val="20000"/>
              </a:spcBef>
              <a:defRPr/>
            </a:pPr>
            <a:endParaRPr lang="en-US" sz="3200" dirty="0">
              <a:solidFill>
                <a:schemeClr val="accent1">
                  <a:lumMod val="75000"/>
                </a:scheme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7150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95AE19-FFF2-DE13-4339-0CC530077F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1C373-42E5-8E0C-E1BC-65D78208C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BA99E-192B-3FD0-5BA5-F87E35FE2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2CB995-12BB-67B7-AAA6-C0E06B0C1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6AA317-50D7-73B8-82D1-7ED3B6FA4E10}"/>
              </a:ext>
            </a:extLst>
          </p:cNvPr>
          <p:cNvSpPr txBox="1"/>
          <p:nvPr/>
        </p:nvSpPr>
        <p:spPr>
          <a:xfrm>
            <a:off x="3023090" y="887463"/>
            <a:ext cx="60176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OVERSIGHT &amp; ANNUAL REVIEW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C3121E-6606-EC17-DB87-0E09092F6B9B}"/>
              </a:ext>
            </a:extLst>
          </p:cNvPr>
          <p:cNvSpPr txBox="1"/>
          <p:nvPr/>
        </p:nvSpPr>
        <p:spPr>
          <a:xfrm>
            <a:off x="366810" y="1901263"/>
            <a:ext cx="11458378" cy="344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Reserve levels reviewed every year as part of budget process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Executive Officer reports reserve status, makes recommendations as needed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Policy can be amended only by Commission action</a:t>
            </a:r>
          </a:p>
          <a:p>
            <a:pPr marL="914400" lvl="1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sz="3200" dirty="0">
              <a:solidFill>
                <a:schemeClr val="accent1">
                  <a:lumMod val="75000"/>
                </a:schemeClr>
              </a:solidFill>
              <a:latin typeface="Calibri"/>
            </a:endParaRPr>
          </a:p>
          <a:p>
            <a:pPr>
              <a:spcBef>
                <a:spcPct val="20000"/>
              </a:spcBef>
              <a:defRPr/>
            </a:pPr>
            <a:endParaRPr lang="en-US" sz="3200" dirty="0">
              <a:solidFill>
                <a:schemeClr val="accent1">
                  <a:lumMod val="75000"/>
                </a:scheme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088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C14ED1-1A50-D00E-B9DB-6A88CF49C9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5B56E-3768-36F1-8264-41E9FD6CF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CB994-6E43-C991-E432-EFA454E90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49A24-64B9-D192-4A8D-D183F184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8EE3D-8CD1-4C3F-BD1C-C98C9596463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4C18F4-8B2D-B07B-763A-C2DFFB7E388C}"/>
              </a:ext>
            </a:extLst>
          </p:cNvPr>
          <p:cNvSpPr txBox="1"/>
          <p:nvPr/>
        </p:nvSpPr>
        <p:spPr>
          <a:xfrm>
            <a:off x="2936141" y="887463"/>
            <a:ext cx="61915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OPTIONS &amp; RECOMMENDATION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660ADC-C80B-7E6A-065C-0EEF692EBA3C}"/>
              </a:ext>
            </a:extLst>
          </p:cNvPr>
          <p:cNvSpPr txBox="1"/>
          <p:nvPr/>
        </p:nvSpPr>
        <p:spPr>
          <a:xfrm>
            <a:off x="484505" y="1901263"/>
            <a:ext cx="11458378" cy="2739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Options: Adopt, Revise, or Decline the Policy.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Recommendation: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Approve </a:t>
            </a:r>
            <a:r>
              <a:rPr lang="en-US" sz="2800" dirty="0">
                <a:solidFill>
                  <a:srgbClr val="4472C4">
                    <a:lumMod val="75000"/>
                  </a:srgbClr>
                </a:solidFill>
                <a:latin typeface="Calibri"/>
              </a:rPr>
              <a:t>and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adopt the </a:t>
            </a:r>
            <a:r>
              <a:rPr lang="en-US" sz="2800" dirty="0">
                <a:solidFill>
                  <a:srgbClr val="4472C4">
                    <a:lumMod val="75000"/>
                  </a:srgbClr>
                </a:solidFill>
                <a:latin typeface="Calibri"/>
              </a:rPr>
              <a:t>Reserve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Policy as presented</a:t>
            </a:r>
          </a:p>
          <a:p>
            <a:pPr marR="0" lvl="2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2279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0C29E6-4867-40AF-9007-664CC4E93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8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9F300A-F087-4D4D-B395-E9628BAC573C}"/>
              </a:ext>
            </a:extLst>
          </p:cNvPr>
          <p:cNvSpPr txBox="1"/>
          <p:nvPr/>
        </p:nvSpPr>
        <p:spPr>
          <a:xfrm>
            <a:off x="3438836" y="1082180"/>
            <a:ext cx="50129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Questions or Comments </a:t>
            </a:r>
          </a:p>
        </p:txBody>
      </p:sp>
    </p:spTree>
    <p:extLst>
      <p:ext uri="{BB962C8B-B14F-4D97-AF65-F5344CB8AC3E}">
        <p14:creationId xmlns:p14="http://schemas.microsoft.com/office/powerpoint/2010/main" val="109758469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11842</TotalTime>
  <Words>248</Words>
  <Application>Microsoft Office PowerPoint</Application>
  <PresentationFormat>Widescreen</PresentationFormat>
  <Paragraphs>73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Corbel Light</vt:lpstr>
      <vt:lpstr>franklin-gothic-urw</vt:lpstr>
      <vt:lpstr>Gill Sans MT</vt:lpstr>
      <vt:lpstr>Wingdings</vt:lpstr>
      <vt:lpstr>Wingdings 2</vt:lpstr>
      <vt:lpstr>Dividend</vt:lpstr>
      <vt:lpstr>  </vt:lpstr>
      <vt:lpstr> </vt:lpstr>
      <vt:lpstr> </vt:lpstr>
      <vt:lpstr> </vt:lpstr>
      <vt:lpstr> </vt:lpstr>
      <vt:lpstr> </vt:lpstr>
      <vt:lpstr>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LAFCO 101</dc:title>
  <dc:creator>paula</dc:creator>
  <cp:lastModifiedBy>Tyler Salcido</cp:lastModifiedBy>
  <cp:revision>112</cp:revision>
  <cp:lastPrinted>2025-05-21T20:45:35Z</cp:lastPrinted>
  <dcterms:created xsi:type="dcterms:W3CDTF">2021-03-03T06:14:49Z</dcterms:created>
  <dcterms:modified xsi:type="dcterms:W3CDTF">2025-06-25T15:57:30Z</dcterms:modified>
</cp:coreProperties>
</file>