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4" r:id="rId4"/>
    <p:sldId id="275" r:id="rId5"/>
    <p:sldId id="276" r:id="rId6"/>
    <p:sldId id="277" r:id="rId7"/>
    <p:sldId id="271" r:id="rId8"/>
    <p:sldId id="263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C5235-ECEF-4199-B792-3E8CD3196815}" v="1" dt="2025-06-24T22:29:29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70911" autoAdjust="0"/>
  </p:normalViewPr>
  <p:slideViewPr>
    <p:cSldViewPr snapToGrid="0">
      <p:cViewPr varScale="1">
        <p:scale>
          <a:sx n="107" d="100"/>
          <a:sy n="107" d="100"/>
        </p:scale>
        <p:origin x="44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Salcido" userId="a5926d2a-190c-4370-ae8b-212e45236d34" providerId="ADAL" clId="{B1A2C2E5-5B2A-433E-BCC8-79CA5FB2641C}"/>
    <pc:docChg chg="modSld">
      <pc:chgData name="Tyler Salcido" userId="a5926d2a-190c-4370-ae8b-212e45236d34" providerId="ADAL" clId="{B1A2C2E5-5B2A-433E-BCC8-79CA5FB2641C}" dt="2025-06-25T15:57:26.196" v="5" actId="6549"/>
      <pc:docMkLst>
        <pc:docMk/>
      </pc:docMkLst>
      <pc:sldChg chg="modNotesTx">
        <pc:chgData name="Tyler Salcido" userId="a5926d2a-190c-4370-ae8b-212e45236d34" providerId="ADAL" clId="{B1A2C2E5-5B2A-433E-BCC8-79CA5FB2641C}" dt="2025-06-25T15:56:38.026" v="0" actId="6549"/>
        <pc:sldMkLst>
          <pc:docMk/>
          <pc:sldMk cId="4202077466" sldId="256"/>
        </pc:sldMkLst>
      </pc:sldChg>
      <pc:sldChg chg="modNotesTx">
        <pc:chgData name="Tyler Salcido" userId="a5926d2a-190c-4370-ae8b-212e45236d34" providerId="ADAL" clId="{B1A2C2E5-5B2A-433E-BCC8-79CA5FB2641C}" dt="2025-06-25T15:56:55.074" v="1" actId="6549"/>
        <pc:sldMkLst>
          <pc:docMk/>
          <pc:sldMk cId="2212096303" sldId="265"/>
        </pc:sldMkLst>
      </pc:sldChg>
      <pc:sldChg chg="modNotesTx">
        <pc:chgData name="Tyler Salcido" userId="a5926d2a-190c-4370-ae8b-212e45236d34" providerId="ADAL" clId="{B1A2C2E5-5B2A-433E-BCC8-79CA5FB2641C}" dt="2025-06-25T15:57:01.012" v="2" actId="6549"/>
        <pc:sldMkLst>
          <pc:docMk/>
          <pc:sldMk cId="3973560915" sldId="274"/>
        </pc:sldMkLst>
      </pc:sldChg>
      <pc:sldChg chg="modNotesTx">
        <pc:chgData name="Tyler Salcido" userId="a5926d2a-190c-4370-ae8b-212e45236d34" providerId="ADAL" clId="{B1A2C2E5-5B2A-433E-BCC8-79CA5FB2641C}" dt="2025-06-25T15:57:09.064" v="3" actId="6549"/>
        <pc:sldMkLst>
          <pc:docMk/>
          <pc:sldMk cId="3380842761" sldId="275"/>
        </pc:sldMkLst>
      </pc:sldChg>
      <pc:sldChg chg="modNotesTx">
        <pc:chgData name="Tyler Salcido" userId="a5926d2a-190c-4370-ae8b-212e45236d34" providerId="ADAL" clId="{B1A2C2E5-5B2A-433E-BCC8-79CA5FB2641C}" dt="2025-06-25T15:57:17.393" v="4" actId="6549"/>
        <pc:sldMkLst>
          <pc:docMk/>
          <pc:sldMk cId="2707150039" sldId="276"/>
        </pc:sldMkLst>
      </pc:sldChg>
      <pc:sldChg chg="modNotesTx">
        <pc:chgData name="Tyler Salcido" userId="a5926d2a-190c-4370-ae8b-212e45236d34" providerId="ADAL" clId="{B1A2C2E5-5B2A-433E-BCC8-79CA5FB2641C}" dt="2025-06-25T15:57:26.196" v="5" actId="6549"/>
        <pc:sldMkLst>
          <pc:docMk/>
          <pc:sldMk cId="780884572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70" y="2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7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2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16451-EAAA-346D-BFBF-839B6033C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7D1BD2-E22C-196C-B985-B0CCF9FFB7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6D2D27-9536-936F-D3FC-45EC6DFA6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C2255-B35B-B3CA-A27E-772A43610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9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9402FF-0DBB-9422-141A-3694905BD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D3A892-510B-1B0E-A626-01DCE829EE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55D9A2-124C-C7A2-3F62-DD3D242993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1A15D-2487-984E-322F-F11AF617E5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E42A4-BC7C-A0D3-8752-BA8FA0ED2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A47F36-EC45-ACC7-CD6F-F3BD3028D5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49EE8E-4559-8E8F-28FA-4ABD90D26F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C1B15-541C-8B19-954B-F27AB3A0B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9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AE846-CA49-8E66-AD62-343776421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B03A1E-B209-D5BE-2CBB-7879CCD1C4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AAC406-2673-5A69-210E-223DED2312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27B0-0A98-9C25-24FF-C682CAC21E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32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571B9-6A30-CF64-8ECC-E5482A095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547CC9-FFC1-5C15-E0BD-51AE7D5C6E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B29889-7B8E-00D6-5EB6-379DDF2D63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6FF04-F76B-137F-0EA7-B1C846689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A1310-6E21-4895-8E54-DB122892A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49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7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964CC-2DA9-FB30-74F6-E94868A1E598}"/>
              </a:ext>
            </a:extLst>
          </p:cNvPr>
          <p:cNvSpPr txBox="1"/>
          <p:nvPr/>
        </p:nvSpPr>
        <p:spPr>
          <a:xfrm>
            <a:off x="6195217" y="1984485"/>
            <a:ext cx="3601883" cy="116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RESERVE POLICY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June 26, 2025</a:t>
            </a: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9101-8838-E471-0F3C-1A96F37C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06B-A7F8-F017-DC9D-76BCCE4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555E-5BDD-1C80-8B83-74103523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21594-A362-4E7B-732D-90CF91A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025798-91DC-6049-163E-2ADC628DC9CA}"/>
              </a:ext>
            </a:extLst>
          </p:cNvPr>
          <p:cNvSpPr txBox="1"/>
          <p:nvPr/>
        </p:nvSpPr>
        <p:spPr>
          <a:xfrm>
            <a:off x="3612000" y="887463"/>
            <a:ext cx="4839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PURPOSE OF THE POLICY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918C-0FA2-4E5E-0FE2-33C7DD180413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Establish formal Reserve Policy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Policy codifies existing Assigned Emergency Reserves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Establishes formal target for Unassigned Reserves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Strengthens fiscal stability and planning</a:t>
            </a:r>
          </a:p>
        </p:txBody>
      </p:sp>
    </p:spTree>
    <p:extLst>
      <p:ext uri="{BB962C8B-B14F-4D97-AF65-F5344CB8AC3E}">
        <p14:creationId xmlns:p14="http://schemas.microsoft.com/office/powerpoint/2010/main" val="2212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37C99-30AD-76B0-A7EE-42F7B31FE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759F-1028-A74C-C3B0-001B0FBC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DA9CE-E980-5A22-4F0D-CDDDA052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8B57-BEAB-23AB-16A5-99C8643A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9750F-1B04-D60C-0C9A-15A4DACE2E59}"/>
              </a:ext>
            </a:extLst>
          </p:cNvPr>
          <p:cNvSpPr txBox="1"/>
          <p:nvPr/>
        </p:nvSpPr>
        <p:spPr>
          <a:xfrm>
            <a:off x="4518880" y="887463"/>
            <a:ext cx="3026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C31129-C70B-3C33-3510-58DD6C627954}"/>
              </a:ext>
            </a:extLst>
          </p:cNvPr>
          <p:cNvSpPr txBox="1"/>
          <p:nvPr/>
        </p:nvSpPr>
        <p:spPr>
          <a:xfrm>
            <a:off x="283780" y="2053239"/>
            <a:ext cx="1145837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LAFCo has maintained informal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Litigation Reserve: $40,000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Catastrophic Building Damage Reserve: $460,000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Total Assigned Reserves: $500,000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No written policy until now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Commission directed staff to formalize policy and set target for Unassigned Reserves</a:t>
            </a:r>
          </a:p>
        </p:txBody>
      </p:sp>
    </p:spTree>
    <p:extLst>
      <p:ext uri="{BB962C8B-B14F-4D97-AF65-F5344CB8AC3E}">
        <p14:creationId xmlns:p14="http://schemas.microsoft.com/office/powerpoint/2010/main" val="397356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6B0A2D-A064-BDAB-A80C-ABCFF6BCC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95C1-39E0-C9BA-B1F1-6EC3407C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1A6E-7AEF-0762-406E-BDDB5E55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3D6FA-60E4-4F11-4F01-6E80E9CB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C1DC2A-92F7-8F1C-E1A2-E04C048F3432}"/>
              </a:ext>
            </a:extLst>
          </p:cNvPr>
          <p:cNvSpPr txBox="1"/>
          <p:nvPr/>
        </p:nvSpPr>
        <p:spPr>
          <a:xfrm>
            <a:off x="2884367" y="887463"/>
            <a:ext cx="629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WHAT’S IN THE RESERVE POLICY?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9AF9E4-E6F0-5234-28BC-B2FF3BB9E68F}"/>
              </a:ext>
            </a:extLst>
          </p:cNvPr>
          <p:cNvSpPr txBox="1"/>
          <p:nvPr/>
        </p:nvSpPr>
        <p:spPr>
          <a:xfrm>
            <a:off x="366810" y="1901263"/>
            <a:ext cx="11458378" cy="5312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Assigned Emergency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$40,000 for litigation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$460,000 for catastrophic building damage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Use requires Commission approval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Unassigned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Minimum target: 10% of annual operating expenses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Reviewed and set annually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Flexible use: cash flow, revenue shortfall, emergency needs</a:t>
            </a:r>
          </a:p>
          <a:p>
            <a:pPr>
              <a:spcBef>
                <a:spcPct val="20000"/>
              </a:spcBef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84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1D6E61-2A70-0AAE-8C6B-92BACCE81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AC6E-9F17-991A-4768-689DDBED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3C81F-84BD-5A3F-DB7B-D0D8CE3B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6199A-5F3C-4971-479E-1153C63C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0D784-4236-7DB6-FA43-A94DD8DCD648}"/>
              </a:ext>
            </a:extLst>
          </p:cNvPr>
          <p:cNvSpPr txBox="1"/>
          <p:nvPr/>
        </p:nvSpPr>
        <p:spPr>
          <a:xfrm>
            <a:off x="3003277" y="887463"/>
            <a:ext cx="6057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RESERVE USE &amp; REPLENISHMENT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23A3A2-889C-5337-8D79-6B8EB34EFE31}"/>
              </a:ext>
            </a:extLst>
          </p:cNvPr>
          <p:cNvSpPr txBox="1"/>
          <p:nvPr/>
        </p:nvSpPr>
        <p:spPr>
          <a:xfrm>
            <a:off x="366810" y="1901263"/>
            <a:ext cx="11458378" cy="5312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Assigned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Only for designated purposes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Commission approval required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Unassigned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For emergencies, shortfalls, unplanned projects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If below 10% target:</a:t>
            </a:r>
          </a:p>
          <a:p>
            <a:pPr marL="1371600" lvl="2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Commission must adopt a replenishment plan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15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5AE19-FFF2-DE13-4339-0CC530077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C373-42E5-8E0C-E1BC-65D78208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A99E-192B-3FD0-5BA5-F87E35FE2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B995-12BB-67B7-AAA6-C0E06B0C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AA317-50D7-73B8-82D1-7ED3B6FA4E10}"/>
              </a:ext>
            </a:extLst>
          </p:cNvPr>
          <p:cNvSpPr txBox="1"/>
          <p:nvPr/>
        </p:nvSpPr>
        <p:spPr>
          <a:xfrm>
            <a:off x="3023090" y="887463"/>
            <a:ext cx="6017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OVERSIGHT &amp; ANNUAL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C3121E-6606-EC17-DB87-0E09092F6B9B}"/>
              </a:ext>
            </a:extLst>
          </p:cNvPr>
          <p:cNvSpPr txBox="1"/>
          <p:nvPr/>
        </p:nvSpPr>
        <p:spPr>
          <a:xfrm>
            <a:off x="366810" y="1901263"/>
            <a:ext cx="11458378" cy="344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Reserve levels reviewed every year as part of budget process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Executive Officer reports reserve status, makes recommendations as needed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Policy can be amended only by Commission action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8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14ED1-1A50-D00E-B9DB-6A88CF49C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B56E-3768-36F1-8264-41E9FD6C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B994-6E43-C991-E432-EFA454E90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49A24-64B9-D192-4A8D-D183F184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4C18F4-8B2D-B07B-763A-C2DFFB7E388C}"/>
              </a:ext>
            </a:extLst>
          </p:cNvPr>
          <p:cNvSpPr txBox="1"/>
          <p:nvPr/>
        </p:nvSpPr>
        <p:spPr>
          <a:xfrm>
            <a:off x="2936141" y="887463"/>
            <a:ext cx="6191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OPTIONS &amp; RECOMMENDATION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60ADC-C80B-7E6A-065C-0EEF692EBA3C}"/>
              </a:ext>
            </a:extLst>
          </p:cNvPr>
          <p:cNvSpPr txBox="1"/>
          <p:nvPr/>
        </p:nvSpPr>
        <p:spPr>
          <a:xfrm>
            <a:off x="484505" y="1901263"/>
            <a:ext cx="1145837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Options: Adopt, Revise, or Decline the Policy.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Recommendation: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Approve 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Calibri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adopt the 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Calibri"/>
              </a:rPr>
              <a:t>Reserve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Policy as presented</a:t>
            </a:r>
          </a:p>
          <a:p>
            <a:pPr marR="0" lvl="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2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11842</TotalTime>
  <Words>248</Words>
  <Application>Microsoft Office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Corbel Light</vt:lpstr>
      <vt:lpstr>franklin-gothic-urw</vt:lpstr>
      <vt:lpstr>Gill Sans MT</vt:lpstr>
      <vt:lpstr>Wingdings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Tyler Salcido</cp:lastModifiedBy>
  <cp:revision>112</cp:revision>
  <cp:lastPrinted>2025-05-21T20:45:35Z</cp:lastPrinted>
  <dcterms:created xsi:type="dcterms:W3CDTF">2021-03-03T06:14:49Z</dcterms:created>
  <dcterms:modified xsi:type="dcterms:W3CDTF">2025-06-25T15:57:30Z</dcterms:modified>
</cp:coreProperties>
</file>