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73" r:id="rId6"/>
    <p:sldId id="269" r:id="rId7"/>
    <p:sldId id="274" r:id="rId8"/>
    <p:sldId id="263" r:id="rId9"/>
  </p:sldIdLst>
  <p:sldSz cx="12192000" cy="6858000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64368" autoAdjust="0"/>
  </p:normalViewPr>
  <p:slideViewPr>
    <p:cSldViewPr snapToGrid="0">
      <p:cViewPr varScale="1">
        <p:scale>
          <a:sx n="98" d="100"/>
          <a:sy n="98" d="100"/>
        </p:scale>
        <p:origin x="48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235F9C-8223-4BF6-8E33-E1F96727F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9C9AB-DD77-4132-AB5C-28E42DCE7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31641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AB154-B99E-4940-B8BB-690FE07105AB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6BA0-34F6-4E5C-AE84-E52604DAA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1589-7F4B-498B-AEBF-36970A576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3164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E92BA3F-8847-4D51-8B2C-28C9636B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1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830753-8535-43CB-9082-D52C8051FF4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2063" y="868363"/>
            <a:ext cx="417195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4"/>
            <a:ext cx="7388860" cy="2736592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8A1310-6E21-4895-8E54-DB122892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5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0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03DF5-2699-2496-E6C7-737B07F83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2E2C26-FD63-6E05-4A8B-4A6D71ABDB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50A0C5-002E-584A-40F8-6C89AD6069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7377E-BF1B-C6AA-63DF-7BEA1F0857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86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2749B-E619-DB74-FEBB-4FC7A6D44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3859D1-D0CD-6D97-43CF-87D5F4B07C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A000AE-04D5-69C4-9BA9-48023F1981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CD9A4-1D05-853D-C0C4-5AF92A8374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6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EB9F8-430E-FADD-517E-AE8D46947A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BD4982-3D5E-AAF2-A3C8-66456D02FB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46D8CD-100A-9244-7543-6FE078FB2D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FFA12-7EDD-B37A-65C9-1453F6BCA0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66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7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B57A90-6036-4A9E-8519-E1412FFBED96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EFA0-C8C5-4C56-AD2A-232452A22828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7DE18-CAA9-40F0-A10D-3B5CB1713A48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01A7-C93A-431C-A2B0-1247A0096341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B6552-82DA-4755-BD90-902600EE5DC5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2FF-97A3-4B64-9AD0-13F41996098F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3B4A-DF1F-46C1-A26D-286EDFAD977C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AF9F-AFF3-4A58-B667-2D979F0B6939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CA-6823-446C-BBB3-4CEA926DB9CA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02E76-03B4-4AEE-82C3-D41E93BA6DEF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40E-F275-474D-B981-C9DE3FD619BB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722E74-2721-43EA-ADF1-A22E8588E334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56AB0-2C22-4470-8222-976B3522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574E-4A30-47C2-8742-5F92C764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Tyler </a:t>
            </a:r>
            <a:r>
              <a:rPr lang="en-US" sz="1200" dirty="0" err="1">
                <a:solidFill>
                  <a:schemeClr val="bg2"/>
                </a:solidFill>
                <a:latin typeface="Corbel Light" panose="020B0303020204020204" pitchFamily="34" charset="0"/>
              </a:rPr>
              <a:t>salcido</a:t>
            </a:r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, executive officer  </a:t>
            </a: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FA729-D6D7-49A1-BFC1-2D6CAD705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6" y="2911650"/>
            <a:ext cx="2716911" cy="13288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B964CC-2DA9-FB30-74F6-E94868A1E598}"/>
              </a:ext>
            </a:extLst>
          </p:cNvPr>
          <p:cNvSpPr txBox="1"/>
          <p:nvPr/>
        </p:nvSpPr>
        <p:spPr>
          <a:xfrm>
            <a:off x="5216268" y="1984485"/>
            <a:ext cx="5559792" cy="1169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WITHDRAWL FROM IVTA JPA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May 22, 2025</a:t>
            </a:r>
          </a:p>
        </p:txBody>
      </p:sp>
    </p:spTree>
    <p:extLst>
      <p:ext uri="{BB962C8B-B14F-4D97-AF65-F5344CB8AC3E}">
        <p14:creationId xmlns:p14="http://schemas.microsoft.com/office/powerpoint/2010/main" val="42020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039B-23B7-4932-B68E-301599DE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C9829-4995-4223-B281-20CB9AE5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333B3-E09B-4104-9C2D-5C7FD05F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39C29-6C0B-487C-5602-89665D41A182}"/>
              </a:ext>
            </a:extLst>
          </p:cNvPr>
          <p:cNvSpPr txBox="1"/>
          <p:nvPr/>
        </p:nvSpPr>
        <p:spPr>
          <a:xfrm>
            <a:off x="3183567" y="916668"/>
            <a:ext cx="5824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BACKGROUND &amp; DISCUSSION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F8B23F-AE9C-327F-6992-A249B28860D2}"/>
              </a:ext>
            </a:extLst>
          </p:cNvPr>
          <p:cNvSpPr txBox="1"/>
          <p:nvPr/>
        </p:nvSpPr>
        <p:spPr>
          <a:xfrm>
            <a:off x="302698" y="2053239"/>
            <a:ext cx="11458378" cy="225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IVTA is a JPA for shared telecommunications infrastructure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LAFCO’s participation costs are not sustainable for its size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Staff reviewed membership and determined withdrawal is appropriate</a:t>
            </a:r>
          </a:p>
        </p:txBody>
      </p:sp>
    </p:spTree>
    <p:extLst>
      <p:ext uri="{BB962C8B-B14F-4D97-AF65-F5344CB8AC3E}">
        <p14:creationId xmlns:p14="http://schemas.microsoft.com/office/powerpoint/2010/main" val="18586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99101-8838-E471-0F3C-1A96F37C1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706B-A7F8-F017-DC9D-76BCCE48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555E-5BDD-1C80-8B83-741035231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21594-A362-4E7B-732D-90CF91A0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025798-91DC-6049-163E-2ADC628DC9CA}"/>
              </a:ext>
            </a:extLst>
          </p:cNvPr>
          <p:cNvSpPr txBox="1"/>
          <p:nvPr/>
        </p:nvSpPr>
        <p:spPr>
          <a:xfrm>
            <a:off x="4601853" y="887463"/>
            <a:ext cx="2860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KEY FINDINGS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2918C-0FA2-4E5E-0FE2-33C7DD180413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FY 2025-26 Cost: $7,126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Risk of long-term debt obligations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No signed JPA agreement provided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No financial audit info received despite repeated requests</a:t>
            </a:r>
          </a:p>
        </p:txBody>
      </p:sp>
    </p:spTree>
    <p:extLst>
      <p:ext uri="{BB962C8B-B14F-4D97-AF65-F5344CB8AC3E}">
        <p14:creationId xmlns:p14="http://schemas.microsoft.com/office/powerpoint/2010/main" val="22120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918FC-7559-E66A-BB76-3D9AD6EEF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EA33CC-9B6E-A8F4-3998-1A8A06E8CE9A}"/>
              </a:ext>
            </a:extLst>
          </p:cNvPr>
          <p:cNvSpPr txBox="1"/>
          <p:nvPr/>
        </p:nvSpPr>
        <p:spPr>
          <a:xfrm>
            <a:off x="302698" y="2097382"/>
            <a:ext cx="11458378" cy="2850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Requires 1-year notice (by June 30)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Withdrawal effective June 30 of fiscal year FY2025-26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 liable for long-term debt if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LAFCo votes no and withdraws promptly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C3585-220D-F85A-7AD4-996D8147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53C7-C965-703D-1A94-0273B1F47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600" y="6858000"/>
            <a:ext cx="11029615" cy="367830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14E71-7726-BEB9-5F01-B374F1B3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B0702-F786-DBF1-8462-73AAE36E53E8}"/>
              </a:ext>
            </a:extLst>
          </p:cNvPr>
          <p:cNvSpPr txBox="1"/>
          <p:nvPr/>
        </p:nvSpPr>
        <p:spPr>
          <a:xfrm>
            <a:off x="2705457" y="885553"/>
            <a:ext cx="6501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LEGAL &amp; PROCEDURAL CONTEXT</a:t>
            </a:r>
          </a:p>
        </p:txBody>
      </p:sp>
    </p:spTree>
    <p:extLst>
      <p:ext uri="{BB962C8B-B14F-4D97-AF65-F5344CB8AC3E}">
        <p14:creationId xmlns:p14="http://schemas.microsoft.com/office/powerpoint/2010/main" val="58442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0DA4B-6B3D-A5DA-1615-B734EEB25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81731-ADE1-7AF4-A2A6-EA01A02A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F4AA-62A9-0E57-1D32-190DA3A4A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788E0-7D7F-48C9-82D5-016916EC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20E1C6-325C-5673-431D-0E039161EFA0}"/>
              </a:ext>
            </a:extLst>
          </p:cNvPr>
          <p:cNvSpPr txBox="1"/>
          <p:nvPr/>
        </p:nvSpPr>
        <p:spPr>
          <a:xfrm>
            <a:off x="4831082" y="887463"/>
            <a:ext cx="2401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1DBBF-3065-FD8A-C261-89864CE0C3D9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Submit formal written notice to IVTA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Confirm final year disconnection and dues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Abstain or vote ‘No’ on any proposed debt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Continue efforts to obtain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8386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4ADD92-1ADC-782F-B577-C941D1371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E090-707A-710D-94CA-E78557B3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8895D-ECF4-1D2E-10D3-9E653A283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FD5BF-A929-3D9E-B7DE-0E6D98F6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38106-6AE7-4E0D-95C1-BD287EF5BD39}"/>
              </a:ext>
            </a:extLst>
          </p:cNvPr>
          <p:cNvSpPr txBox="1"/>
          <p:nvPr/>
        </p:nvSpPr>
        <p:spPr>
          <a:xfrm>
            <a:off x="3309033" y="887463"/>
            <a:ext cx="5445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OPTIONS FOR COMMISSION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CA0E2-2FAE-0CB9-C21E-C8FC3414879A}"/>
              </a:ext>
            </a:extLst>
          </p:cNvPr>
          <p:cNvSpPr txBox="1"/>
          <p:nvPr/>
        </p:nvSpPr>
        <p:spPr>
          <a:xfrm>
            <a:off x="258556" y="2053239"/>
            <a:ext cx="11458378" cy="344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 #1: Adopt resolution to withdraw from IVTA effective June, 30, 2026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 #2: Deny authorization to withdraw from IVTA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0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A18A55-ADA6-9B68-60F2-63F2726EB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0DE2-3B5F-3461-9BDC-C8BDDF3C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F0F29-5AC2-566F-9941-FF7DBBB29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93798-6923-D695-4238-3AA650A2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68A96-4953-E809-6D6D-549805FB0FA6}"/>
              </a:ext>
            </a:extLst>
          </p:cNvPr>
          <p:cNvSpPr txBox="1"/>
          <p:nvPr/>
        </p:nvSpPr>
        <p:spPr>
          <a:xfrm>
            <a:off x="2109796" y="887463"/>
            <a:ext cx="7844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EXECUTIVE OFFICER RECOMMENDATION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80A45D-CE3C-02D1-5CA1-355ED3855400}"/>
              </a:ext>
            </a:extLst>
          </p:cNvPr>
          <p:cNvSpPr txBox="1"/>
          <p:nvPr/>
        </p:nvSpPr>
        <p:spPr>
          <a:xfrm>
            <a:off x="258556" y="2053239"/>
            <a:ext cx="11458378" cy="166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Adopt Option #1 and authorize the EO to issue a formal written notice of withdrawal from the IVTA JPA effective Jun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e 30, 2026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0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29E6-4867-40AF-9007-664CC4E9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F300A-F087-4D4D-B395-E9628BAC573C}"/>
              </a:ext>
            </a:extLst>
          </p:cNvPr>
          <p:cNvSpPr txBox="1"/>
          <p:nvPr/>
        </p:nvSpPr>
        <p:spPr>
          <a:xfrm>
            <a:off x="3438836" y="10821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Questions or Comments </a:t>
            </a:r>
          </a:p>
        </p:txBody>
      </p:sp>
    </p:spTree>
    <p:extLst>
      <p:ext uri="{BB962C8B-B14F-4D97-AF65-F5344CB8AC3E}">
        <p14:creationId xmlns:p14="http://schemas.microsoft.com/office/powerpoint/2010/main" val="10975846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11598</TotalTime>
  <Words>212</Words>
  <Application>Microsoft Office PowerPoint</Application>
  <PresentationFormat>Widescreen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Corbel Light</vt:lpstr>
      <vt:lpstr>franklin-gothic-urw</vt:lpstr>
      <vt:lpstr>Gill Sans MT</vt:lpstr>
      <vt:lpstr>Wingdings 2</vt:lpstr>
      <vt:lpstr>Dividend</vt:lpstr>
      <vt:lpstr>  </vt:lpstr>
      <vt:lpstr> </vt:lpstr>
      <vt:lpstr> </vt:lpstr>
      <vt:lpstr> </vt:lpstr>
      <vt:lpstr> </vt:lpstr>
      <vt:lpstr>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LAFCO 101</dc:title>
  <dc:creator>paula</dc:creator>
  <cp:lastModifiedBy>Lori Zinn</cp:lastModifiedBy>
  <cp:revision>111</cp:revision>
  <cp:lastPrinted>2025-03-26T17:44:13Z</cp:lastPrinted>
  <dcterms:created xsi:type="dcterms:W3CDTF">2021-03-03T06:14:49Z</dcterms:created>
  <dcterms:modified xsi:type="dcterms:W3CDTF">2025-05-19T18:03:04Z</dcterms:modified>
</cp:coreProperties>
</file>