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6" r:id="rId5"/>
    <p:sldId id="276" r:id="rId6"/>
    <p:sldId id="268" r:id="rId7"/>
    <p:sldId id="267" r:id="rId8"/>
    <p:sldId id="277" r:id="rId9"/>
    <p:sldId id="269" r:id="rId10"/>
    <p:sldId id="270" r:id="rId11"/>
    <p:sldId id="271" r:id="rId12"/>
    <p:sldId id="275" r:id="rId13"/>
    <p:sldId id="264" r:id="rId14"/>
    <p:sldId id="273" r:id="rId15"/>
    <p:sldId id="278" r:id="rId16"/>
    <p:sldId id="274" r:id="rId17"/>
    <p:sldId id="263" r:id="rId1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FC327-FC1C-4BC9-AA8E-717906F13B5A}" v="39" dt="2025-05-15T16:28:03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68496" autoAdjust="0"/>
  </p:normalViewPr>
  <p:slideViewPr>
    <p:cSldViewPr snapToGrid="0">
      <p:cViewPr varScale="1">
        <p:scale>
          <a:sx n="142" d="100"/>
          <a:sy n="142" d="100"/>
        </p:scale>
        <p:origin x="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Salcido" userId="a5926d2a-190c-4370-ae8b-212e45236d34" providerId="ADAL" clId="{2FCFC327-FC1C-4BC9-AA8E-717906F13B5A}"/>
    <pc:docChg chg="undo custSel modSld">
      <pc:chgData name="Tyler Salcido" userId="a5926d2a-190c-4370-ae8b-212e45236d34" providerId="ADAL" clId="{2FCFC327-FC1C-4BC9-AA8E-717906F13B5A}" dt="2025-05-15T16:30:35.570" v="247" actId="1076"/>
      <pc:docMkLst>
        <pc:docMk/>
      </pc:docMkLst>
      <pc:sldChg chg="addSp delSp modSp mod">
        <pc:chgData name="Tyler Salcido" userId="a5926d2a-190c-4370-ae8b-212e45236d34" providerId="ADAL" clId="{2FCFC327-FC1C-4BC9-AA8E-717906F13B5A}" dt="2025-05-15T14:25:52.825" v="15" actId="1076"/>
        <pc:sldMkLst>
          <pc:docMk/>
          <pc:sldMk cId="4202077466" sldId="256"/>
        </pc:sldMkLst>
        <pc:picChg chg="add mod">
          <ac:chgData name="Tyler Salcido" userId="a5926d2a-190c-4370-ae8b-212e45236d34" providerId="ADAL" clId="{2FCFC327-FC1C-4BC9-AA8E-717906F13B5A}" dt="2025-05-15T14:25:52.825" v="15" actId="1076"/>
          <ac:picMkLst>
            <pc:docMk/>
            <pc:sldMk cId="4202077466" sldId="256"/>
            <ac:picMk id="4" creationId="{E47B738A-D01D-38A3-8D52-D0A6E3955775}"/>
          </ac:picMkLst>
        </pc:picChg>
        <pc:picChg chg="add del mod">
          <ac:chgData name="Tyler Salcido" userId="a5926d2a-190c-4370-ae8b-212e45236d34" providerId="ADAL" clId="{2FCFC327-FC1C-4BC9-AA8E-717906F13B5A}" dt="2025-05-15T14:24:09.774" v="9" actId="478"/>
          <ac:picMkLst>
            <pc:docMk/>
            <pc:sldMk cId="4202077466" sldId="256"/>
            <ac:picMk id="1026" creationId="{4944154E-E30C-83A0-268D-335A11547C40}"/>
          </ac:picMkLst>
        </pc:picChg>
      </pc:sldChg>
      <pc:sldChg chg="addSp modSp mod">
        <pc:chgData name="Tyler Salcido" userId="a5926d2a-190c-4370-ae8b-212e45236d34" providerId="ADAL" clId="{2FCFC327-FC1C-4BC9-AA8E-717906F13B5A}" dt="2025-05-15T15:08:53.375" v="31" actId="1076"/>
        <pc:sldMkLst>
          <pc:docMk/>
          <pc:sldMk cId="1097584696" sldId="263"/>
        </pc:sldMkLst>
        <pc:picChg chg="add mod">
          <ac:chgData name="Tyler Salcido" userId="a5926d2a-190c-4370-ae8b-212e45236d34" providerId="ADAL" clId="{2FCFC327-FC1C-4BC9-AA8E-717906F13B5A}" dt="2025-05-15T15:08:53.375" v="31" actId="1076"/>
          <ac:picMkLst>
            <pc:docMk/>
            <pc:sldMk cId="1097584696" sldId="263"/>
            <ac:picMk id="4" creationId="{EF2C72A0-31EC-8DCE-6346-2D40DF651CDF}"/>
          </ac:picMkLst>
        </pc:picChg>
      </pc:sldChg>
      <pc:sldChg chg="addSp modSp mod">
        <pc:chgData name="Tyler Salcido" userId="a5926d2a-190c-4370-ae8b-212e45236d34" providerId="ADAL" clId="{2FCFC327-FC1C-4BC9-AA8E-717906F13B5A}" dt="2025-05-15T14:34:21.532" v="19" actId="1076"/>
        <pc:sldMkLst>
          <pc:docMk/>
          <pc:sldMk cId="1477746189" sldId="265"/>
        </pc:sldMkLst>
        <pc:picChg chg="add mod">
          <ac:chgData name="Tyler Salcido" userId="a5926d2a-190c-4370-ae8b-212e45236d34" providerId="ADAL" clId="{2FCFC327-FC1C-4BC9-AA8E-717906F13B5A}" dt="2025-05-15T14:34:21.532" v="19" actId="1076"/>
          <ac:picMkLst>
            <pc:docMk/>
            <pc:sldMk cId="1477746189" sldId="265"/>
            <ac:picMk id="5" creationId="{F00EE1CA-568E-8645-BDAE-FC9A17904E10}"/>
          </ac:picMkLst>
        </pc:picChg>
      </pc:sldChg>
      <pc:sldChg chg="addSp delSp modSp mod">
        <pc:chgData name="Tyler Salcido" userId="a5926d2a-190c-4370-ae8b-212e45236d34" providerId="ADAL" clId="{2FCFC327-FC1C-4BC9-AA8E-717906F13B5A}" dt="2025-05-15T15:07:25.964" v="25" actId="21"/>
        <pc:sldMkLst>
          <pc:docMk/>
          <pc:sldMk cId="1612204847" sldId="266"/>
        </pc:sldMkLst>
        <pc:picChg chg="add del mod">
          <ac:chgData name="Tyler Salcido" userId="a5926d2a-190c-4370-ae8b-212e45236d34" providerId="ADAL" clId="{2FCFC327-FC1C-4BC9-AA8E-717906F13B5A}" dt="2025-05-15T15:07:25.964" v="25" actId="21"/>
          <ac:picMkLst>
            <pc:docMk/>
            <pc:sldMk cId="1612204847" sldId="266"/>
            <ac:picMk id="5" creationId="{2838AD42-00B7-13B1-D1C1-41DF82B3F098}"/>
          </ac:picMkLst>
        </pc:picChg>
      </pc:sldChg>
      <pc:sldChg chg="addSp modSp mod">
        <pc:chgData name="Tyler Salcido" userId="a5926d2a-190c-4370-ae8b-212e45236d34" providerId="ADAL" clId="{2FCFC327-FC1C-4BC9-AA8E-717906F13B5A}" dt="2025-05-15T15:13:37.938" v="35" actId="1076"/>
        <pc:sldMkLst>
          <pc:docMk/>
          <pc:sldMk cId="2485213517" sldId="268"/>
        </pc:sldMkLst>
        <pc:picChg chg="add mod">
          <ac:chgData name="Tyler Salcido" userId="a5926d2a-190c-4370-ae8b-212e45236d34" providerId="ADAL" clId="{2FCFC327-FC1C-4BC9-AA8E-717906F13B5A}" dt="2025-05-15T15:13:37.938" v="35" actId="1076"/>
          <ac:picMkLst>
            <pc:docMk/>
            <pc:sldMk cId="2485213517" sldId="268"/>
            <ac:picMk id="5" creationId="{0BC50EE2-AEA2-586F-50DA-568BCD2D8912}"/>
          </ac:picMkLst>
        </pc:picChg>
      </pc:sldChg>
      <pc:sldChg chg="addSp modSp mod">
        <pc:chgData name="Tyler Salcido" userId="a5926d2a-190c-4370-ae8b-212e45236d34" providerId="ADAL" clId="{2FCFC327-FC1C-4BC9-AA8E-717906F13B5A}" dt="2025-05-15T15:19:10.154" v="38" actId="1076"/>
        <pc:sldMkLst>
          <pc:docMk/>
          <pc:sldMk cId="1249664229" sldId="270"/>
        </pc:sldMkLst>
        <pc:spChg chg="mod">
          <ac:chgData name="Tyler Salcido" userId="a5926d2a-190c-4370-ae8b-212e45236d34" providerId="ADAL" clId="{2FCFC327-FC1C-4BC9-AA8E-717906F13B5A}" dt="2025-05-15T15:19:03.192" v="36" actId="1076"/>
          <ac:spMkLst>
            <pc:docMk/>
            <pc:sldMk cId="1249664229" sldId="270"/>
            <ac:spMk id="6" creationId="{849FFDB5-0F4A-BEC1-A188-B0A3A635B15F}"/>
          </ac:spMkLst>
        </pc:spChg>
        <pc:picChg chg="add mod">
          <ac:chgData name="Tyler Salcido" userId="a5926d2a-190c-4370-ae8b-212e45236d34" providerId="ADAL" clId="{2FCFC327-FC1C-4BC9-AA8E-717906F13B5A}" dt="2025-05-15T15:19:10.154" v="38" actId="1076"/>
          <ac:picMkLst>
            <pc:docMk/>
            <pc:sldMk cId="1249664229" sldId="270"/>
            <ac:picMk id="5" creationId="{5F507E7E-2348-8BA2-707A-8DE259DD6656}"/>
          </ac:picMkLst>
        </pc:picChg>
      </pc:sldChg>
      <pc:sldChg chg="addSp modSp mod">
        <pc:chgData name="Tyler Salcido" userId="a5926d2a-190c-4370-ae8b-212e45236d34" providerId="ADAL" clId="{2FCFC327-FC1C-4BC9-AA8E-717906F13B5A}" dt="2025-05-15T15:23:48.644" v="40" actId="1076"/>
        <pc:sldMkLst>
          <pc:docMk/>
          <pc:sldMk cId="1719338007" sldId="271"/>
        </pc:sldMkLst>
        <pc:picChg chg="add mod">
          <ac:chgData name="Tyler Salcido" userId="a5926d2a-190c-4370-ae8b-212e45236d34" providerId="ADAL" clId="{2FCFC327-FC1C-4BC9-AA8E-717906F13B5A}" dt="2025-05-15T15:23:48.644" v="40" actId="1076"/>
          <ac:picMkLst>
            <pc:docMk/>
            <pc:sldMk cId="1719338007" sldId="271"/>
            <ac:picMk id="5" creationId="{69F4433D-329F-2230-E64E-B23C058487BB}"/>
          </ac:picMkLst>
        </pc:picChg>
      </pc:sldChg>
      <pc:sldChg chg="addSp delSp modSp mod">
        <pc:chgData name="Tyler Salcido" userId="a5926d2a-190c-4370-ae8b-212e45236d34" providerId="ADAL" clId="{2FCFC327-FC1C-4BC9-AA8E-717906F13B5A}" dt="2025-05-15T15:31:47.221" v="52" actId="14100"/>
        <pc:sldMkLst>
          <pc:docMk/>
          <pc:sldMk cId="2867018625" sldId="273"/>
        </pc:sldMkLst>
        <pc:picChg chg="add del mod">
          <ac:chgData name="Tyler Salcido" userId="a5926d2a-190c-4370-ae8b-212e45236d34" providerId="ADAL" clId="{2FCFC327-FC1C-4BC9-AA8E-717906F13B5A}" dt="2025-05-15T15:31:21.445" v="45" actId="478"/>
          <ac:picMkLst>
            <pc:docMk/>
            <pc:sldMk cId="2867018625" sldId="273"/>
            <ac:picMk id="5" creationId="{2337A62E-F6EA-5E78-6B38-F00466B8FCF1}"/>
          </ac:picMkLst>
        </pc:picChg>
        <pc:picChg chg="add mod">
          <ac:chgData name="Tyler Salcido" userId="a5926d2a-190c-4370-ae8b-212e45236d34" providerId="ADAL" clId="{2FCFC327-FC1C-4BC9-AA8E-717906F13B5A}" dt="2025-05-15T15:31:47.221" v="52" actId="14100"/>
          <ac:picMkLst>
            <pc:docMk/>
            <pc:sldMk cId="2867018625" sldId="273"/>
            <ac:picMk id="8" creationId="{7C1CC9D5-84E1-E103-ACA4-97F9096FCE53}"/>
          </ac:picMkLst>
        </pc:picChg>
      </pc:sldChg>
      <pc:sldChg chg="addSp delSp modSp mod">
        <pc:chgData name="Tyler Salcido" userId="a5926d2a-190c-4370-ae8b-212e45236d34" providerId="ADAL" clId="{2FCFC327-FC1C-4BC9-AA8E-717906F13B5A}" dt="2025-05-15T16:30:35.570" v="247" actId="1076"/>
        <pc:sldMkLst>
          <pc:docMk/>
          <pc:sldMk cId="1440065792" sldId="274"/>
        </pc:sldMkLst>
        <pc:spChg chg="mod">
          <ac:chgData name="Tyler Salcido" userId="a5926d2a-190c-4370-ae8b-212e45236d34" providerId="ADAL" clId="{2FCFC327-FC1C-4BC9-AA8E-717906F13B5A}" dt="2025-05-15T16:30:35.570" v="247" actId="1076"/>
          <ac:spMkLst>
            <pc:docMk/>
            <pc:sldMk cId="1440065792" sldId="274"/>
            <ac:spMk id="6" creationId="{F7238E33-EE76-147C-8AC2-59E34F692964}"/>
          </ac:spMkLst>
        </pc:spChg>
        <pc:picChg chg="add del mod">
          <ac:chgData name="Tyler Salcido" userId="a5926d2a-190c-4370-ae8b-212e45236d34" providerId="ADAL" clId="{2FCFC327-FC1C-4BC9-AA8E-717906F13B5A}" dt="2025-05-15T16:11:49.447" v="56" actId="478"/>
          <ac:picMkLst>
            <pc:docMk/>
            <pc:sldMk cId="1440065792" sldId="274"/>
            <ac:picMk id="5" creationId="{E002D7F7-BF05-0D50-F109-EDD89DBAB64A}"/>
          </ac:picMkLst>
        </pc:picChg>
        <pc:picChg chg="add mod ord">
          <ac:chgData name="Tyler Salcido" userId="a5926d2a-190c-4370-ae8b-212e45236d34" providerId="ADAL" clId="{2FCFC327-FC1C-4BC9-AA8E-717906F13B5A}" dt="2025-05-15T16:30:22.687" v="244" actId="1076"/>
          <ac:picMkLst>
            <pc:docMk/>
            <pc:sldMk cId="1440065792" sldId="274"/>
            <ac:picMk id="8" creationId="{D410A152-8A41-DF89-11FF-66AB55F7FB8A}"/>
          </ac:picMkLst>
        </pc:picChg>
      </pc:sldChg>
      <pc:sldChg chg="addSp modSp mod">
        <pc:chgData name="Tyler Salcido" userId="a5926d2a-190c-4370-ae8b-212e45236d34" providerId="ADAL" clId="{2FCFC327-FC1C-4BC9-AA8E-717906F13B5A}" dt="2025-05-15T15:25:28.299" v="42" actId="1076"/>
        <pc:sldMkLst>
          <pc:docMk/>
          <pc:sldMk cId="761609072" sldId="275"/>
        </pc:sldMkLst>
        <pc:picChg chg="add mod">
          <ac:chgData name="Tyler Salcido" userId="a5926d2a-190c-4370-ae8b-212e45236d34" providerId="ADAL" clId="{2FCFC327-FC1C-4BC9-AA8E-717906F13B5A}" dt="2025-05-15T15:25:28.299" v="42" actId="1076"/>
          <ac:picMkLst>
            <pc:docMk/>
            <pc:sldMk cId="761609072" sldId="275"/>
            <ac:picMk id="5" creationId="{7FC7DE3B-91ED-FDDA-D718-93482CB6C142}"/>
          </ac:picMkLst>
        </pc:picChg>
      </pc:sldChg>
      <pc:sldChg chg="addSp modSp mod">
        <pc:chgData name="Tyler Salcido" userId="a5926d2a-190c-4370-ae8b-212e45236d34" providerId="ADAL" clId="{2FCFC327-FC1C-4BC9-AA8E-717906F13B5A}" dt="2025-05-15T15:12:28.116" v="33" actId="1076"/>
        <pc:sldMkLst>
          <pc:docMk/>
          <pc:sldMk cId="1331837423" sldId="276"/>
        </pc:sldMkLst>
        <pc:picChg chg="add mod">
          <ac:chgData name="Tyler Salcido" userId="a5926d2a-190c-4370-ae8b-212e45236d34" providerId="ADAL" clId="{2FCFC327-FC1C-4BC9-AA8E-717906F13B5A}" dt="2025-05-15T15:12:28.116" v="33" actId="1076"/>
          <ac:picMkLst>
            <pc:docMk/>
            <pc:sldMk cId="1331837423" sldId="276"/>
            <ac:picMk id="5" creationId="{75555601-CED6-9166-3800-75D6D6C5927C}"/>
          </ac:picMkLst>
        </pc:picChg>
      </pc:sldChg>
      <pc:sldChg chg="addSp delSp modSp mod setBg">
        <pc:chgData name="Tyler Salcido" userId="a5926d2a-190c-4370-ae8b-212e45236d34" providerId="ADAL" clId="{2FCFC327-FC1C-4BC9-AA8E-717906F13B5A}" dt="2025-05-15T16:29:58.993" v="240" actId="1076"/>
        <pc:sldMkLst>
          <pc:docMk/>
          <pc:sldMk cId="2520436613" sldId="278"/>
        </pc:sldMkLst>
        <pc:spChg chg="mod">
          <ac:chgData name="Tyler Salcido" userId="a5926d2a-190c-4370-ae8b-212e45236d34" providerId="ADAL" clId="{2FCFC327-FC1C-4BC9-AA8E-717906F13B5A}" dt="2025-05-15T16:15:39.255" v="190" actId="1076"/>
          <ac:spMkLst>
            <pc:docMk/>
            <pc:sldMk cId="2520436613" sldId="278"/>
            <ac:spMk id="3" creationId="{6B0581AF-1CB4-7103-1757-3D61FD9B56C9}"/>
          </ac:spMkLst>
        </pc:spChg>
        <pc:spChg chg="mod">
          <ac:chgData name="Tyler Salcido" userId="a5926d2a-190c-4370-ae8b-212e45236d34" providerId="ADAL" clId="{2FCFC327-FC1C-4BC9-AA8E-717906F13B5A}" dt="2025-05-15T16:29:58.993" v="240" actId="1076"/>
          <ac:spMkLst>
            <pc:docMk/>
            <pc:sldMk cId="2520436613" sldId="278"/>
            <ac:spMk id="6" creationId="{22D805E4-96FC-3F48-5528-B71D9F94FAFE}"/>
          </ac:spMkLst>
        </pc:spChg>
        <pc:picChg chg="add del mod ord">
          <ac:chgData name="Tyler Salcido" userId="a5926d2a-190c-4370-ae8b-212e45236d34" providerId="ADAL" clId="{2FCFC327-FC1C-4BC9-AA8E-717906F13B5A}" dt="2025-05-15T16:16:28.744" v="194" actId="21"/>
          <ac:picMkLst>
            <pc:docMk/>
            <pc:sldMk cId="2520436613" sldId="278"/>
            <ac:picMk id="5" creationId="{A36D1C0C-D342-49F3-4DD2-BB7F2B703E8B}"/>
          </ac:picMkLst>
        </pc:picChg>
        <pc:picChg chg="add mod ord">
          <ac:chgData name="Tyler Salcido" userId="a5926d2a-190c-4370-ae8b-212e45236d34" providerId="ADAL" clId="{2FCFC327-FC1C-4BC9-AA8E-717906F13B5A}" dt="2025-05-15T16:29:48.959" v="239" actId="29295"/>
          <ac:picMkLst>
            <pc:docMk/>
            <pc:sldMk cId="2520436613" sldId="278"/>
            <ac:picMk id="8" creationId="{4910E094-5A76-0971-AE7A-BBF829DFEB57}"/>
          </ac:picMkLst>
        </pc:picChg>
        <pc:picChg chg="add">
          <ac:chgData name="Tyler Salcido" userId="a5926d2a-190c-4370-ae8b-212e45236d34" providerId="ADAL" clId="{2FCFC327-FC1C-4BC9-AA8E-717906F13B5A}" dt="2025-05-15T16:27:26.498" v="208"/>
          <ac:picMkLst>
            <pc:docMk/>
            <pc:sldMk cId="2520436613" sldId="278"/>
            <ac:picMk id="9" creationId="{F8ADC65C-B764-6EAB-F01A-25BE3A87AF2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Employee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Employee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16001191340441"/>
          <c:y val="0.15136158028461488"/>
          <c:w val="0.77168016232013548"/>
          <c:h val="0.766695591994564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75-4521-B344-7C3B40DEEA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75-4521-B344-7C3B40DEEA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75-4521-B344-7C3B40DEEA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75-4521-B344-7C3B40DEEA72}"/>
              </c:ext>
            </c:extLst>
          </c:dPt>
          <c:dLbls>
            <c:dLbl>
              <c:idx val="0"/>
              <c:layout>
                <c:manualLayout>
                  <c:x val="-8.5106382978723583E-2"/>
                  <c:y val="-0.39201870688353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5-4521-B344-7C3B40DEEA72}"/>
                </c:ext>
              </c:extLst>
            </c:dLbl>
            <c:dLbl>
              <c:idx val="1"/>
              <c:layout>
                <c:manualLayout>
                  <c:x val="1.8912529550827423E-2"/>
                  <c:y val="0.25117366249424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5-4521-B344-7C3B40DEEA72}"/>
                </c:ext>
              </c:extLst>
            </c:dLbl>
            <c:dLbl>
              <c:idx val="2"/>
              <c:layout>
                <c:manualLayout>
                  <c:x val="7.092198581560283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5-4521-B344-7C3B40DEEA72}"/>
                </c:ext>
              </c:extLst>
            </c:dLbl>
            <c:dLbl>
              <c:idx val="3"/>
              <c:layout>
                <c:manualLayout>
                  <c:x val="4.2553191489361659E-2"/>
                  <c:y val="2.3487958075289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75-4521-B344-7C3B40DEEA7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'salaries fye 25-26  Pension Bon'!$U$6:$U$9</c:f>
              <c:strCache>
                <c:ptCount val="4"/>
                <c:pt idx="0">
                  <c:v>Retirement</c:v>
                </c:pt>
                <c:pt idx="1">
                  <c:v>Health Benefits</c:v>
                </c:pt>
                <c:pt idx="2">
                  <c:v>Work Comp</c:v>
                </c:pt>
                <c:pt idx="3">
                  <c:v>Employer PR Taxes</c:v>
                </c:pt>
              </c:strCache>
            </c:strRef>
          </c:cat>
          <c:val>
            <c:numRef>
              <c:f>'salaries fye 25-26  Pension Bon'!$V$6:$V$9</c:f>
              <c:numCache>
                <c:formatCode>_(* #,##0_);_(* \(#,##0\);_(* "-"_);_(@_)</c:formatCode>
                <c:ptCount val="4"/>
                <c:pt idx="0">
                  <c:v>106403</c:v>
                </c:pt>
                <c:pt idx="1">
                  <c:v>80524</c:v>
                </c:pt>
                <c:pt idx="2">
                  <c:v>10966</c:v>
                </c:pt>
                <c:pt idx="3">
                  <c:v>8628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75-4521-B344-7C3B40DEEA7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35F9C-8223-4BF6-8E33-E1F96727F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C9AB-DD77-4132-AB5C-28E42DCE7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AB154-B99E-4940-B8BB-690FE07105A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86BA0-34F6-4E5C-AE84-E52604DAA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41589-7F4B-498B-AEBF-36970A576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92BA3F-8847-4D51-8B2C-28C9636B3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30753-8535-43CB-9082-D52C8051FF4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8A1310-6E21-4895-8E54-DB122892A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AFD5-4935-A6B0-DEFB-AD759C31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97CBD-CDA4-6045-D70D-A8F89BA7B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F4A35-9E83-4C23-FCFF-1B9A9F1AB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828D8-1408-F3EC-7A7C-A4583BB19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0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F8BC-C4F1-F710-C251-AFBAF3CE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D3721-6EB8-327E-E633-E6A970B0F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AF486-4BC7-46BA-069B-F2E33A37A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BB0E-2476-37D3-B4DC-A2A701C5F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FFCA-502C-B6A7-5893-7E9394BA4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ED119-7726-BB61-A2AB-E94296FF0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81D4E-F487-D468-9F61-A0D317152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D1860-1609-CDC6-657E-6E3E4428F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B57A90-6036-4A9E-8519-E1412FFBED96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4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FA0-C8C5-4C56-AD2A-232452A22828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07DE18-CAA9-40F0-A10D-3B5CB1713A48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01A7-C93A-431C-A2B0-1247A009634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EB6552-82DA-4755-BD90-902600EE5DC5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C2FF-97A3-4B64-9AD0-13F41996098F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B4A-DF1F-46C1-A26D-286EDFAD977C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F9F-AFF3-4A58-B667-2D979F0B6939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7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F2CA-6823-446C-BBB3-4CEA926DB9CA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902E76-03B4-4AEE-82C3-D41E93BA6DEF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40E-F275-474D-B981-C9DE3FD619BB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722E74-2721-43EA-ADF1-A22E8588E334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6AB0-2C22-4470-8222-976B3522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4574E-4A30-47C2-8742-5F92C764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1419225"/>
            <a:ext cx="6798608" cy="381952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3600" b="1" dirty="0">
                <a:solidFill>
                  <a:schemeClr val="bg2"/>
                </a:solidFill>
              </a:rPr>
              <a:t>FINAL BUDGET </a:t>
            </a:r>
          </a:p>
          <a:p>
            <a:pPr algn="ctr"/>
            <a:r>
              <a:rPr lang="en-US" sz="3600" b="1" dirty="0">
                <a:solidFill>
                  <a:schemeClr val="bg2"/>
                </a:solidFill>
              </a:rPr>
              <a:t>FISCAL YEAR 2025-2026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May 22, 2025</a:t>
            </a:r>
          </a:p>
          <a:p>
            <a:pPr algn="ctr"/>
            <a:endParaRPr lang="en-US" sz="2400" b="1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Tyler </a:t>
            </a:r>
            <a:r>
              <a:rPr lang="en-US" sz="1200" dirty="0" err="1">
                <a:solidFill>
                  <a:schemeClr val="bg2"/>
                </a:solidFill>
                <a:latin typeface="Corbel Light" panose="020B0303020204020204" pitchFamily="34" charset="0"/>
              </a:rPr>
              <a:t>salcido</a:t>
            </a:r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, executive officer  </a:t>
            </a:r>
          </a:p>
          <a:p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CFA729-D6D7-49A1-BFC1-2D6CAD70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6" y="2911650"/>
            <a:ext cx="2716911" cy="1328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B738A-D01D-38A3-8D52-D0A6E3955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3" y="4463962"/>
            <a:ext cx="4068318" cy="21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5BA5-A43D-82F3-4AF6-C0503CD9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5C82-7892-DCC7-C16F-20F416FC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9F35-0456-58A3-87D3-3FEB3E3E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EB48-FD46-0FD3-4AC7-4D6566EA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9A15A-6331-9C20-7640-55F0018146BB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EXPENDITURES OVERVIEW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FFDB5-0F4A-BEC1-A188-B0A3A635B15F}"/>
              </a:ext>
            </a:extLst>
          </p:cNvPr>
          <p:cNvSpPr txBox="1"/>
          <p:nvPr/>
        </p:nvSpPr>
        <p:spPr>
          <a:xfrm>
            <a:off x="581192" y="1934648"/>
            <a:ext cx="1072793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Office Supplies: $8,000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Electronics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Software &amp; Licenses: $7,000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Legal Services: $30,000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Audit &amp; Payroll Services: $23,000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Data Processing/Network: $30,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07E7E-2348-8BA2-707A-8DE259DD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51" y="2570939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96108-8919-477A-F76A-310E041AE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32C0-3783-542F-F748-C946B9B3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827B-AF93-1B0A-4179-5FFAD249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8E611-3CF1-35E7-EC0B-BE01633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617D7-4DB7-B1E4-F1B8-AF341B4CA377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EXPENDITURES OVERVIEW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9CF50-1ABE-3583-A77C-D8F1797079BB}"/>
              </a:ext>
            </a:extLst>
          </p:cNvPr>
          <p:cNvSpPr txBox="1"/>
          <p:nvPr/>
        </p:nvSpPr>
        <p:spPr>
          <a:xfrm>
            <a:off x="581192" y="1964353"/>
            <a:ext cx="1072793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GIS/CAED: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Equipment Leases/Rent: $4,092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Misc. Expenses: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Travel: $27,976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County: $250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Out of County: $27,726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4433D-329F-2230-E64E-B23C0584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42" y="2701982"/>
            <a:ext cx="4514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9971-28AC-1BD4-9018-F0CA3487A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8311-D408-F7F4-41B5-828E4121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3BDE-7B1B-B62B-07AB-C2CF57F3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CB606-C09B-B188-707E-38EB783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07227-9AE9-A7B2-4BCB-80BC03350231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EXPENDITURES OVERVIEW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73DB4-DC3F-A6A5-5E5D-C88A37CF2118}"/>
              </a:ext>
            </a:extLst>
          </p:cNvPr>
          <p:cNvSpPr txBox="1"/>
          <p:nvPr/>
        </p:nvSpPr>
        <p:spPr>
          <a:xfrm>
            <a:off x="581192" y="1964353"/>
            <a:ext cx="107279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Capital Outlay: $0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Repairs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Maint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– Ongoing Expenses: $20,000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Repairs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Maint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– Remodel: $0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Utilities: $23,100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7DE3B-91ED-FDDA-D718-93482CB6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531" y="3350389"/>
            <a:ext cx="411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0397E-3FB5-0595-01A2-3FFCAB7B5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43AD9-BA09-7868-D790-4169CF19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DC36D-73D9-62E0-68D1-1D3C8FFE4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AAF7-B9A7-A8F4-21EC-DC0F959A47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81225"/>
            <a:ext cx="11029950" cy="36782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67B64-5282-1D5B-3283-F4D4A857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430" y="44142"/>
            <a:ext cx="13167360" cy="752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C4593-AB76-6BC1-5FCC-4ABF4021A455}"/>
              </a:ext>
            </a:extLst>
          </p:cNvPr>
          <p:cNvSpPr txBox="1"/>
          <p:nvPr/>
        </p:nvSpPr>
        <p:spPr>
          <a:xfrm>
            <a:off x="6096000" y="4029940"/>
            <a:ext cx="1973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SALARIES/BENEFITS 72%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88679-F404-1478-9272-287E99AE0B03}"/>
              </a:ext>
            </a:extLst>
          </p:cNvPr>
          <p:cNvSpPr txBox="1"/>
          <p:nvPr/>
        </p:nvSpPr>
        <p:spPr>
          <a:xfrm>
            <a:off x="9031279" y="564158"/>
            <a:ext cx="305404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FY2025-2026 LAFCO EXPENDITURES</a:t>
            </a:r>
          </a:p>
        </p:txBody>
      </p:sp>
    </p:spTree>
    <p:extLst>
      <p:ext uri="{BB962C8B-B14F-4D97-AF65-F5344CB8AC3E}">
        <p14:creationId xmlns:p14="http://schemas.microsoft.com/office/powerpoint/2010/main" val="186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2.59259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DA79F-D125-E721-A3E9-9896FD2B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4C08-A3B6-B11B-18B6-D94F8314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A52A-6079-DAE7-E082-D143608C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926DA-153B-52D3-B14A-72102EC5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CCED8-0DCA-0DF4-9961-4C1F6AD8565B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SCENARIO TRADE-OFFS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CCA4-8E23-4F62-87C1-F269C34A607C}"/>
              </a:ext>
            </a:extLst>
          </p:cNvPr>
          <p:cNvSpPr txBox="1"/>
          <p:nvPr/>
        </p:nvSpPr>
        <p:spPr>
          <a:xfrm>
            <a:off x="581192" y="1964353"/>
            <a:ext cx="107279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(A) No Minimum Unassigned Reserves: Lower agency cost, smaller unassigned reserves.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(B)  10% Minimum Unassigned Reserves: Meets 10% reserve target, higher contributions.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Both keep $500k Assigned Reserves intact.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CC9D5-84E1-E103-ACA4-97F9096F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63" y="3763818"/>
            <a:ext cx="5080001" cy="29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5D2D1-DF60-0F67-A16F-1FF3D009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10E094-5A76-0971-AE7A-BBF829DF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4312024" y="2212351"/>
            <a:ext cx="2447366" cy="440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FD4F0-851B-CC00-FF7D-D95D93CD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81AF-1CB4-7103-1757-3D61FD9B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532221"/>
            <a:ext cx="11029615" cy="36783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36F69-1358-B4F7-9432-1DA8F91F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9C0FB-7F25-922E-4F4F-41DF412F7408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COMMISSION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805E4-96FC-3F48-5528-B71D9F94FAFE}"/>
              </a:ext>
            </a:extLst>
          </p:cNvPr>
          <p:cNvSpPr txBox="1"/>
          <p:nvPr/>
        </p:nvSpPr>
        <p:spPr>
          <a:xfrm>
            <a:off x="1767449" y="1964353"/>
            <a:ext cx="944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 #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Adopt Scenario A (No Minimum Unassigned Reserves)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 #2:  Adopt Scenario B (10% Unassigned Reserves)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 #3:  Adopt budget with Commission amendments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4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6B628-2CCE-8B23-0B77-1CD66B4A9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10A152-8A41-DF89-11FF-66AB55F7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45" y="3363879"/>
            <a:ext cx="4511431" cy="2914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545E2-943C-D9B9-C1C8-EBCB2A97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C4ED-798A-9A31-41DD-7BC3F3CB2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BBE44-6126-84DC-3AD4-32FF169B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0F87-AA1A-6B67-F700-DE2EA36AA849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EO RECOMMENDATION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38E33-EE76-147C-8AC2-59E34F692964}"/>
              </a:ext>
            </a:extLst>
          </p:cNvPr>
          <p:cNvSpPr txBox="1"/>
          <p:nvPr/>
        </p:nvSpPr>
        <p:spPr>
          <a:xfrm>
            <a:off x="882869" y="2004793"/>
            <a:ext cx="107279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Conduct public hearing, consider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Adopt Option 2 – Scenario B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Preserves prudent 10% unassigned reserve while funding operations.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0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C29E6-4867-40AF-9007-664CC4E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F300A-F087-4D4D-B395-E9628BAC573C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Questions or Comments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C72A0-31EC-8DCE-6346-2D40DF651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38" y="1999033"/>
            <a:ext cx="10029217" cy="45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039B-23B7-4932-B68E-301599DE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9829-4995-4223-B281-20CB9AE5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33B3-E09B-4104-9C2D-5C7FD05F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B8740-90A6-9F70-2A8B-C19CCFB7B406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PURPOSE OF FINAL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BDF65-90EE-D632-46E3-9B9D487ECD4A}"/>
              </a:ext>
            </a:extLst>
          </p:cNvPr>
          <p:cNvSpPr txBox="1"/>
          <p:nvPr/>
        </p:nvSpPr>
        <p:spPr>
          <a:xfrm>
            <a:off x="581192" y="2308072"/>
            <a:ext cx="107279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required by the Cortese-Knox-Hertzberg Act, LAFCo must adopt an annual budget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Adopt preliminary budget by May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final by June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pPr lvl="1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Ensures operational funding for the next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Updates March draft (lower pension bond contribution rate)</a:t>
            </a: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86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54A2-38F8-6733-EB8A-9AB32E0A4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6726-4629-EE5C-F8D5-CC8F5247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871B-9838-92E7-068E-F1F1583E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A0A8D-B231-E053-0558-AC7BFA9C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BA30-93C0-F994-861E-4D1F10EF8BFB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BUDGET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4E646-A26B-879E-299D-91E5721E1032}"/>
              </a:ext>
            </a:extLst>
          </p:cNvPr>
          <p:cNvSpPr txBox="1"/>
          <p:nvPr/>
        </p:nvSpPr>
        <p:spPr>
          <a:xfrm>
            <a:off x="581192" y="2308072"/>
            <a:ext cx="107279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Total Budget: $886,419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Increase: $15,177 (1.74%) from FY2024-2025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Decrease vs. Draft (March 27): ($20,023) (pension bond contribution rate from 6.04% 		1.0828%)</a:t>
            </a:r>
            <a:endParaRPr lang="en-US" sz="2400" dirty="0"/>
          </a:p>
          <a:p>
            <a:pPr lvl="1"/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ED25C46-4E90-7C02-39D7-44B71E88560D}"/>
              </a:ext>
            </a:extLst>
          </p:cNvPr>
          <p:cNvSpPr/>
          <p:nvPr/>
        </p:nvSpPr>
        <p:spPr>
          <a:xfrm>
            <a:off x="1937441" y="4264182"/>
            <a:ext cx="434566" cy="2353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EE1CA-568E-8645-BDAE-FC9A1790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026" y="4171938"/>
            <a:ext cx="3403668" cy="24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3F9A5-43F5-FDEA-8A7F-20C9407F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0217-8275-86EF-A029-62132717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F9D7-E4C9-530A-DCBB-751889E7A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C2596-3208-7C0A-3B44-A253463D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28D66-EA68-3B4A-9D39-A597841EFF74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FUNDING SCENARIOS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5440-2F6B-979C-3F22-C379C7FBCDD0}"/>
              </a:ext>
            </a:extLst>
          </p:cNvPr>
          <p:cNvSpPr txBox="1"/>
          <p:nvPr/>
        </p:nvSpPr>
        <p:spPr>
          <a:xfrm>
            <a:off x="581192" y="2005509"/>
            <a:ext cx="107279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(A) No Minimum Unassigned Reserves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Contributions   1.74%  / Reserve draw $96,873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Unassigned balance $76,793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(B) Maintain 10% Unassigned Reserves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Contributions   3.51%  / Reserve draw $85,024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Unassigned balance $88,642 (10%)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9925C2-1883-6274-2EC3-9824ECD2348C}"/>
              </a:ext>
            </a:extLst>
          </p:cNvPr>
          <p:cNvCxnSpPr>
            <a:cxnSpLocks/>
          </p:cNvCxnSpPr>
          <p:nvPr/>
        </p:nvCxnSpPr>
        <p:spPr>
          <a:xfrm flipV="1">
            <a:off x="3331676" y="2462542"/>
            <a:ext cx="0" cy="253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F373611-9205-BD9B-CDF0-1C53794A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21" y="3848944"/>
            <a:ext cx="158510" cy="34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8AD42-00B7-13B1-D1C1-41DF82B3F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221" y="2430012"/>
            <a:ext cx="3830064" cy="37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D9FD4-0D26-3803-159F-FC1C2984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EA01-7806-D75E-2B5B-C0A77536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B1C3-21C7-2FB8-AC3A-81908812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E8ED-7573-363D-56A0-6DA453E6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E9245-4DAA-686E-940B-31E70494CF0A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REVENUE BREAKDOWN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F76F1-8CC6-1CD4-00DA-3D346A3D324E}"/>
              </a:ext>
            </a:extLst>
          </p:cNvPr>
          <p:cNvSpPr txBox="1"/>
          <p:nvPr/>
        </p:nvSpPr>
        <p:spPr>
          <a:xfrm>
            <a:off x="581192" y="2005509"/>
            <a:ext cx="107279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City Contributions: $341,129 (A) / $347,054 (B)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County Contribution: $341,129 (A) / $347,054 (B)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LAFCo Fees $38,000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Rental Income $5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,288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Interest Income: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8,000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55601-CED6-9166-3800-75D6D6C5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82" y="3155815"/>
            <a:ext cx="4514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17AC1-89FA-DDD0-34E2-E175871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0DD6-60A0-6086-24C3-6D76A229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10C9-522D-DA6A-3BDC-050BAA02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EDAA6-B23A-28CA-6960-98A6ED78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06158-BEEC-439C-D4CE-DA2B8773AC05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RESERVES &amp; CONTINGENCY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93C86-293F-89A5-3B6E-3BD05AB62CCD}"/>
              </a:ext>
            </a:extLst>
          </p:cNvPr>
          <p:cNvSpPr txBox="1"/>
          <p:nvPr/>
        </p:nvSpPr>
        <p:spPr>
          <a:xfrm>
            <a:off x="581192" y="2005509"/>
            <a:ext cx="10727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Assigned Emergency Reserves $500,000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Litigation Fund $40k / Building Damage $460k </a:t>
            </a:r>
          </a:p>
          <a:p>
            <a:pPr marL="1257300" lvl="2" indent="-342900">
              <a:buFontTx/>
              <a:buChar char="-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Unassigned after budget:</a:t>
            </a:r>
          </a:p>
          <a:p>
            <a:pPr lvl="2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$ 76,793 (A) / $88,642 (B)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50EE2-AEA2-586F-50DA-568BCD2D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41" y="3571850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4240-EDD2-955E-3703-3E8A4CDAB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93D8-203A-F0C2-F3AA-BD7B87C2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F8D7-6F99-DBDF-2303-E345B00E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00514"/>
            <a:ext cx="11029615" cy="36783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CBDF-5A5B-748B-AE82-C8DD6308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CAA08-CAF9-D6D5-6473-D65D1AEDC77E}"/>
              </a:ext>
            </a:extLst>
          </p:cNvPr>
          <p:cNvSpPr txBox="1"/>
          <p:nvPr/>
        </p:nvSpPr>
        <p:spPr>
          <a:xfrm>
            <a:off x="2807014" y="885890"/>
            <a:ext cx="64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Gill Sans MT" panose="020B0502020104020203"/>
              </a:rPr>
              <a:t>PROJECTED RESERVES (A)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C4D2E8-76DB-B53A-9D43-D51DDF1F8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30970"/>
              </p:ext>
            </p:extLst>
          </p:nvPr>
        </p:nvGraphicFramePr>
        <p:xfrm>
          <a:off x="2148115" y="2175325"/>
          <a:ext cx="77820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096">
                  <a:extLst>
                    <a:ext uri="{9D8B030D-6E8A-4147-A177-3AD203B41FA5}">
                      <a16:colId xmlns:a16="http://schemas.microsoft.com/office/drawing/2014/main" val="3516545681"/>
                    </a:ext>
                  </a:extLst>
                </a:gridCol>
                <a:gridCol w="6351905">
                  <a:extLst>
                    <a:ext uri="{9D8B030D-6E8A-4147-A177-3AD203B41FA5}">
                      <a16:colId xmlns:a16="http://schemas.microsoft.com/office/drawing/2014/main" val="9041192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Moderate use of reserves, maintains higher balance for future flexibility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3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797,105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Reserves as of 6.30.2024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8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(103,623)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Reserves FY2024-2025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(19,816)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Add. Reserves FY2024-2025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9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(500,000)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 Emergency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69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173,666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(96,873)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Reserves FY2025-2026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4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76,793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Unassigned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0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FB6B-C77F-02DE-6B8C-D8F31E274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4340-9E61-C418-71A6-A9D91C57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366F-E600-EE92-4B7F-CD9C1458D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00514"/>
            <a:ext cx="11029615" cy="36783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27321-C88C-61E1-E90D-57F54D84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2FE54-0D09-AF23-2932-89751FAAAECE}"/>
              </a:ext>
            </a:extLst>
          </p:cNvPr>
          <p:cNvSpPr txBox="1"/>
          <p:nvPr/>
        </p:nvSpPr>
        <p:spPr>
          <a:xfrm>
            <a:off x="2826251" y="885890"/>
            <a:ext cx="642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Gill Sans MT" panose="020B0502020104020203"/>
              </a:rPr>
              <a:t>PROJECTED RESERVES (B)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97FB1D-1903-C2D9-853A-1D9F10181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80860"/>
              </p:ext>
            </p:extLst>
          </p:nvPr>
        </p:nvGraphicFramePr>
        <p:xfrm>
          <a:off x="2148115" y="2175325"/>
          <a:ext cx="77820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096">
                  <a:extLst>
                    <a:ext uri="{9D8B030D-6E8A-4147-A177-3AD203B41FA5}">
                      <a16:colId xmlns:a16="http://schemas.microsoft.com/office/drawing/2014/main" val="3516545681"/>
                    </a:ext>
                  </a:extLst>
                </a:gridCol>
                <a:gridCol w="6351905">
                  <a:extLst>
                    <a:ext uri="{9D8B030D-6E8A-4147-A177-3AD203B41FA5}">
                      <a16:colId xmlns:a16="http://schemas.microsoft.com/office/drawing/2014/main" val="9041192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Moderate use of reserves, maintains higher balance for future flexibility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3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797,105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Reserves as of 6.30.2024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8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(103,623)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Reserves FY2024-2025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(19,816)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Add. Reserves FY2024-2025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9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(500,000)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 Emergency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69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173,666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(85,024)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Reserves FY2025-2026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4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88,642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Unassigned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0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4355-2E63-422B-CAC3-47D9FA71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2FAB-355D-5C59-8916-4B8D9315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054E-870C-2ACD-033E-AAC824F8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FA1E6-2F4A-FB62-FE2A-CC6A0C55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978" y="633208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A96E0-EF0F-7DC2-8234-A472A76F189B}"/>
              </a:ext>
            </a:extLst>
          </p:cNvPr>
          <p:cNvSpPr txBox="1"/>
          <p:nvPr/>
        </p:nvSpPr>
        <p:spPr>
          <a:xfrm>
            <a:off x="1399978" y="885890"/>
            <a:ext cx="866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EXPENDITURES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CB424-26E3-2EE8-BB89-421A7991E118}"/>
              </a:ext>
            </a:extLst>
          </p:cNvPr>
          <p:cNvSpPr txBox="1"/>
          <p:nvPr/>
        </p:nvSpPr>
        <p:spPr>
          <a:xfrm>
            <a:off x="472828" y="1934648"/>
            <a:ext cx="1072793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Salaries: $434,099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Employee Benefits: $206,522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Communications: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,200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Liability &amp; Property Insurance: $24,533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Maintenance – Equip: $6,000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Memberships: $6,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F708D1-3A0B-E317-FCD0-FE8F2920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478286"/>
              </p:ext>
            </p:extLst>
          </p:nvPr>
        </p:nvGraphicFramePr>
        <p:xfrm>
          <a:off x="6002734" y="1532221"/>
          <a:ext cx="6317982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F708D1-3A0B-E317-FCD0-FE8F2920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8840"/>
              </p:ext>
            </p:extLst>
          </p:nvPr>
        </p:nvGraphicFramePr>
        <p:xfrm>
          <a:off x="6347071" y="1750913"/>
          <a:ext cx="5372100" cy="540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7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12838</TotalTime>
  <Words>653</Words>
  <Application>Microsoft Office PowerPoint</Application>
  <PresentationFormat>Widescreen</PresentationFormat>
  <Paragraphs>272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Corbel Light</vt:lpstr>
      <vt:lpstr>Courier New</vt:lpstr>
      <vt:lpstr>franklin-gothic-urw</vt:lpstr>
      <vt:lpstr>Gill Sans MT</vt:lpstr>
      <vt:lpstr>Wingdings 2</vt:lpstr>
      <vt:lpstr>Dividend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LAFCO 101</dc:title>
  <dc:creator>paula</dc:creator>
  <cp:lastModifiedBy>Tyler Salcido</cp:lastModifiedBy>
  <cp:revision>113</cp:revision>
  <cp:lastPrinted>2025-05-14T21:02:43Z</cp:lastPrinted>
  <dcterms:created xsi:type="dcterms:W3CDTF">2021-03-03T06:14:49Z</dcterms:created>
  <dcterms:modified xsi:type="dcterms:W3CDTF">2025-05-15T16:30:36Z</dcterms:modified>
</cp:coreProperties>
</file>