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0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8" r:id="rId6"/>
    <p:sldId id="269" r:id="rId7"/>
    <p:sldId id="271" r:id="rId8"/>
    <p:sldId id="272" r:id="rId9"/>
    <p:sldId id="263" r:id="rId10"/>
  </p:sldIdLst>
  <p:sldSz cx="12192000" cy="6858000"/>
  <p:notesSz cx="9236075" cy="6950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64368" autoAdjust="0"/>
  </p:normalViewPr>
  <p:slideViewPr>
    <p:cSldViewPr snapToGrid="0">
      <p:cViewPr varScale="1">
        <p:scale>
          <a:sx n="153" d="100"/>
          <a:sy n="153" d="100"/>
        </p:scale>
        <p:origin x="27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ler Salcido" userId="a5926d2a-190c-4370-ae8b-212e45236d34" providerId="ADAL" clId="{6A956E50-052A-40F2-88A8-9C0C935E3C21}"/>
    <pc:docChg chg="undo custSel modSld">
      <pc:chgData name="Tyler Salcido" userId="a5926d2a-190c-4370-ae8b-212e45236d34" providerId="ADAL" clId="{6A956E50-052A-40F2-88A8-9C0C935E3C21}" dt="2025-05-15T22:42:27.774" v="2957" actId="20577"/>
      <pc:docMkLst>
        <pc:docMk/>
      </pc:docMkLst>
      <pc:sldChg chg="modSp mod">
        <pc:chgData name="Tyler Salcido" userId="a5926d2a-190c-4370-ae8b-212e45236d34" providerId="ADAL" clId="{6A956E50-052A-40F2-88A8-9C0C935E3C21}" dt="2025-05-15T21:59:05.435" v="74" actId="20577"/>
        <pc:sldMkLst>
          <pc:docMk/>
          <pc:sldMk cId="4202077466" sldId="256"/>
        </pc:sldMkLst>
        <pc:spChg chg="mod">
          <ac:chgData name="Tyler Salcido" userId="a5926d2a-190c-4370-ae8b-212e45236d34" providerId="ADAL" clId="{6A956E50-052A-40F2-88A8-9C0C935E3C21}" dt="2025-05-15T21:59:05.435" v="74" actId="20577"/>
          <ac:spMkLst>
            <pc:docMk/>
            <pc:sldMk cId="4202077466" sldId="256"/>
            <ac:spMk id="4" creationId="{56B964CC-2DA9-FB30-74F6-E94868A1E598}"/>
          </ac:spMkLst>
        </pc:spChg>
      </pc:sldChg>
      <pc:sldChg chg="modSp mod">
        <pc:chgData name="Tyler Salcido" userId="a5926d2a-190c-4370-ae8b-212e45236d34" providerId="ADAL" clId="{6A956E50-052A-40F2-88A8-9C0C935E3C21}" dt="2025-05-15T22:17:43.860" v="317" actId="20577"/>
        <pc:sldMkLst>
          <pc:docMk/>
          <pc:sldMk cId="1858653390" sldId="257"/>
        </pc:sldMkLst>
        <pc:spChg chg="mod">
          <ac:chgData name="Tyler Salcido" userId="a5926d2a-190c-4370-ae8b-212e45236d34" providerId="ADAL" clId="{6A956E50-052A-40F2-88A8-9C0C935E3C21}" dt="2025-05-15T21:59:42.695" v="119" actId="1076"/>
          <ac:spMkLst>
            <pc:docMk/>
            <pc:sldMk cId="1858653390" sldId="257"/>
            <ac:spMk id="4" creationId="{8D939C29-6C0B-487C-5602-89665D41A182}"/>
          </ac:spMkLst>
        </pc:spChg>
        <pc:spChg chg="mod">
          <ac:chgData name="Tyler Salcido" userId="a5926d2a-190c-4370-ae8b-212e45236d34" providerId="ADAL" clId="{6A956E50-052A-40F2-88A8-9C0C935E3C21}" dt="2025-05-15T22:17:43.860" v="317" actId="20577"/>
          <ac:spMkLst>
            <pc:docMk/>
            <pc:sldMk cId="1858653390" sldId="257"/>
            <ac:spMk id="9" creationId="{1AF8B23F-AE9C-327F-6992-A249B28860D2}"/>
          </ac:spMkLst>
        </pc:spChg>
      </pc:sldChg>
      <pc:sldChg chg="modSp mod">
        <pc:chgData name="Tyler Salcido" userId="a5926d2a-190c-4370-ae8b-212e45236d34" providerId="ADAL" clId="{6A956E50-052A-40F2-88A8-9C0C935E3C21}" dt="2025-05-15T22:22:07.272" v="920" actId="20577"/>
        <pc:sldMkLst>
          <pc:docMk/>
          <pc:sldMk cId="2212096303" sldId="265"/>
        </pc:sldMkLst>
        <pc:spChg chg="mod">
          <ac:chgData name="Tyler Salcido" userId="a5926d2a-190c-4370-ae8b-212e45236d34" providerId="ADAL" clId="{6A956E50-052A-40F2-88A8-9C0C935E3C21}" dt="2025-05-15T22:18:10.617" v="374" actId="20577"/>
          <ac:spMkLst>
            <pc:docMk/>
            <pc:sldMk cId="2212096303" sldId="265"/>
            <ac:spMk id="4" creationId="{51025798-91DC-6049-163E-2ADC628DC9CA}"/>
          </ac:spMkLst>
        </pc:spChg>
        <pc:spChg chg="mod">
          <ac:chgData name="Tyler Salcido" userId="a5926d2a-190c-4370-ae8b-212e45236d34" providerId="ADAL" clId="{6A956E50-052A-40F2-88A8-9C0C935E3C21}" dt="2025-05-15T22:22:07.272" v="920" actId="20577"/>
          <ac:spMkLst>
            <pc:docMk/>
            <pc:sldMk cId="2212096303" sldId="265"/>
            <ac:spMk id="9" creationId="{3672918C-0FA2-4E5E-0FE2-33C7DD180413}"/>
          </ac:spMkLst>
        </pc:spChg>
      </pc:sldChg>
      <pc:sldChg chg="modSp mod">
        <pc:chgData name="Tyler Salcido" userId="a5926d2a-190c-4370-ae8b-212e45236d34" providerId="ADAL" clId="{6A956E50-052A-40F2-88A8-9C0C935E3C21}" dt="2025-05-15T22:24:37.539" v="1413" actId="20577"/>
        <pc:sldMkLst>
          <pc:docMk/>
          <pc:sldMk cId="584424784" sldId="266"/>
        </pc:sldMkLst>
        <pc:spChg chg="mod">
          <ac:chgData name="Tyler Salcido" userId="a5926d2a-190c-4370-ae8b-212e45236d34" providerId="ADAL" clId="{6A956E50-052A-40F2-88A8-9C0C935E3C21}" dt="2025-05-15T22:22:49.307" v="969" actId="1076"/>
          <ac:spMkLst>
            <pc:docMk/>
            <pc:sldMk cId="584424784" sldId="266"/>
            <ac:spMk id="3" creationId="{419C53C7-C965-703D-1A94-0273B1F47ADC}"/>
          </ac:spMkLst>
        </pc:spChg>
        <pc:spChg chg="mod">
          <ac:chgData name="Tyler Salcido" userId="a5926d2a-190c-4370-ae8b-212e45236d34" providerId="ADAL" clId="{6A956E50-052A-40F2-88A8-9C0C935E3C21}" dt="2025-05-15T22:22:35.025" v="968" actId="20577"/>
          <ac:spMkLst>
            <pc:docMk/>
            <pc:sldMk cId="584424784" sldId="266"/>
            <ac:spMk id="4" creationId="{3B9B0702-F786-DBF1-8462-73AAE36E53E8}"/>
          </ac:spMkLst>
        </pc:spChg>
        <pc:spChg chg="mod">
          <ac:chgData name="Tyler Salcido" userId="a5926d2a-190c-4370-ae8b-212e45236d34" providerId="ADAL" clId="{6A956E50-052A-40F2-88A8-9C0C935E3C21}" dt="2025-05-15T22:24:37.539" v="1413" actId="20577"/>
          <ac:spMkLst>
            <pc:docMk/>
            <pc:sldMk cId="584424784" sldId="266"/>
            <ac:spMk id="9" creationId="{CFEA33CC-9B6E-A8F4-3998-1A8A06E8CE9A}"/>
          </ac:spMkLst>
        </pc:spChg>
      </pc:sldChg>
      <pc:sldChg chg="modSp mod">
        <pc:chgData name="Tyler Salcido" userId="a5926d2a-190c-4370-ae8b-212e45236d34" providerId="ADAL" clId="{6A956E50-052A-40F2-88A8-9C0C935E3C21}" dt="2025-05-15T22:32:30.604" v="1912" actId="20577"/>
        <pc:sldMkLst>
          <pc:docMk/>
          <pc:sldMk cId="3034314765" sldId="268"/>
        </pc:sldMkLst>
        <pc:spChg chg="mod">
          <ac:chgData name="Tyler Salcido" userId="a5926d2a-190c-4370-ae8b-212e45236d34" providerId="ADAL" clId="{6A956E50-052A-40F2-88A8-9C0C935E3C21}" dt="2025-05-15T22:25:28.183" v="1472" actId="20577"/>
          <ac:spMkLst>
            <pc:docMk/>
            <pc:sldMk cId="3034314765" sldId="268"/>
            <ac:spMk id="4" creationId="{0F3CF308-CFFD-1E07-1F06-F9D4D2F00331}"/>
          </ac:spMkLst>
        </pc:spChg>
        <pc:spChg chg="mod">
          <ac:chgData name="Tyler Salcido" userId="a5926d2a-190c-4370-ae8b-212e45236d34" providerId="ADAL" clId="{6A956E50-052A-40F2-88A8-9C0C935E3C21}" dt="2025-05-15T22:32:30.604" v="1912" actId="20577"/>
          <ac:spMkLst>
            <pc:docMk/>
            <pc:sldMk cId="3034314765" sldId="268"/>
            <ac:spMk id="9" creationId="{AD45F6E0-1A11-B64B-E923-005EE11303E9}"/>
          </ac:spMkLst>
        </pc:spChg>
      </pc:sldChg>
      <pc:sldChg chg="modSp mod">
        <pc:chgData name="Tyler Salcido" userId="a5926d2a-190c-4370-ae8b-212e45236d34" providerId="ADAL" clId="{6A956E50-052A-40F2-88A8-9C0C935E3C21}" dt="2025-05-15T22:36:06.446" v="2274" actId="20577"/>
        <pc:sldMkLst>
          <pc:docMk/>
          <pc:sldMk cId="3824045316" sldId="269"/>
        </pc:sldMkLst>
        <pc:spChg chg="mod">
          <ac:chgData name="Tyler Salcido" userId="a5926d2a-190c-4370-ae8b-212e45236d34" providerId="ADAL" clId="{6A956E50-052A-40F2-88A8-9C0C935E3C21}" dt="2025-05-15T22:34:18.730" v="1966" actId="20577"/>
          <ac:spMkLst>
            <pc:docMk/>
            <pc:sldMk cId="3824045316" sldId="269"/>
            <ac:spMk id="4" creationId="{59D38106-6AE7-4E0D-95C1-BD287EF5BD39}"/>
          </ac:spMkLst>
        </pc:spChg>
        <pc:spChg chg="mod">
          <ac:chgData name="Tyler Salcido" userId="a5926d2a-190c-4370-ae8b-212e45236d34" providerId="ADAL" clId="{6A956E50-052A-40F2-88A8-9C0C935E3C21}" dt="2025-05-15T22:36:06.446" v="2274" actId="20577"/>
          <ac:spMkLst>
            <pc:docMk/>
            <pc:sldMk cId="3824045316" sldId="269"/>
            <ac:spMk id="9" creationId="{228CA0E2-2FAE-0CB9-C21E-C8FC3414879A}"/>
          </ac:spMkLst>
        </pc:spChg>
      </pc:sldChg>
      <pc:sldChg chg="modSp mod">
        <pc:chgData name="Tyler Salcido" userId="a5926d2a-190c-4370-ae8b-212e45236d34" providerId="ADAL" clId="{6A956E50-052A-40F2-88A8-9C0C935E3C21}" dt="2025-05-15T22:38:14.356" v="2652" actId="20577"/>
        <pc:sldMkLst>
          <pc:docMk/>
          <pc:sldMk cId="542279618" sldId="271"/>
        </pc:sldMkLst>
        <pc:spChg chg="mod">
          <ac:chgData name="Tyler Salcido" userId="a5926d2a-190c-4370-ae8b-212e45236d34" providerId="ADAL" clId="{6A956E50-052A-40F2-88A8-9C0C935E3C21}" dt="2025-05-15T22:36:51.515" v="2331" actId="20577"/>
          <ac:spMkLst>
            <pc:docMk/>
            <pc:sldMk cId="542279618" sldId="271"/>
            <ac:spMk id="4" creationId="{654C18F4-8B2D-B07B-763A-C2DFFB7E388C}"/>
          </ac:spMkLst>
        </pc:spChg>
        <pc:spChg chg="mod">
          <ac:chgData name="Tyler Salcido" userId="a5926d2a-190c-4370-ae8b-212e45236d34" providerId="ADAL" clId="{6A956E50-052A-40F2-88A8-9C0C935E3C21}" dt="2025-05-15T22:38:14.356" v="2652" actId="20577"/>
          <ac:spMkLst>
            <pc:docMk/>
            <pc:sldMk cId="542279618" sldId="271"/>
            <ac:spMk id="9" creationId="{E3660ADC-C80B-7E6A-065C-0EEF692EBA3C}"/>
          </ac:spMkLst>
        </pc:spChg>
      </pc:sldChg>
      <pc:sldChg chg="modSp mod">
        <pc:chgData name="Tyler Salcido" userId="a5926d2a-190c-4370-ae8b-212e45236d34" providerId="ADAL" clId="{6A956E50-052A-40F2-88A8-9C0C935E3C21}" dt="2025-05-15T22:42:27.774" v="2957" actId="20577"/>
        <pc:sldMkLst>
          <pc:docMk/>
          <pc:sldMk cId="398175141" sldId="272"/>
        </pc:sldMkLst>
        <pc:spChg chg="mod">
          <ac:chgData name="Tyler Salcido" userId="a5926d2a-190c-4370-ae8b-212e45236d34" providerId="ADAL" clId="{6A956E50-052A-40F2-88A8-9C0C935E3C21}" dt="2025-05-15T22:41:17.721" v="2676" actId="20577"/>
          <ac:spMkLst>
            <pc:docMk/>
            <pc:sldMk cId="398175141" sldId="272"/>
            <ac:spMk id="4" creationId="{356E1884-3B1F-0A5F-512D-38DD14336242}"/>
          </ac:spMkLst>
        </pc:spChg>
        <pc:spChg chg="mod">
          <ac:chgData name="Tyler Salcido" userId="a5926d2a-190c-4370-ae8b-212e45236d34" providerId="ADAL" clId="{6A956E50-052A-40F2-88A8-9C0C935E3C21}" dt="2025-05-15T22:42:27.774" v="2957" actId="20577"/>
          <ac:spMkLst>
            <pc:docMk/>
            <pc:sldMk cId="398175141" sldId="272"/>
            <ac:spMk id="9" creationId="{C7EC0078-CEA8-715F-3CAB-C7F5312945D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235F9C-8223-4BF6-8E33-E1F96727F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9C9AB-DD77-4132-AB5C-28E42DCE7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31641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CAB154-B99E-4940-B8BB-690FE07105AB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86BA0-34F6-4E5C-AE84-E52604DAA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1589-7F4B-498B-AEBF-36970A5768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3164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E92BA3F-8847-4D51-8B2C-28C9636B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1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4830753-8535-43CB-9082-D52C8051FF4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2063" y="868363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4"/>
            <a:ext cx="7388860" cy="2736592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18A1310-6E21-4895-8E54-DB122892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5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00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5C424-9C87-D7A6-24F2-CBAE28FCB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CADC36-4E8F-776F-EFA7-3F6273008C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86769D-443A-5EE0-6108-E514482B98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1AAB0-1188-9D2E-45E3-F6616456BD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77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2749B-E619-DB74-FEBB-4FC7A6D44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3859D1-D0CD-6D97-43CF-87D5F4B07C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A000AE-04D5-69C4-9BA9-48023F1981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CD9A4-1D05-853D-C0C4-5AF92A8374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69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571B9-6A30-CF64-8ECC-E5482A095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547CC9-FFC1-5C15-E0BD-51AE7D5C6E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B29889-7B8E-00D6-5EB6-379DDF2D63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6FF04-F76B-137F-0EA7-B1C8466890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91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173E5-BEDB-AFA8-75C1-DDE986E45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41A5E8-F522-9568-9CC3-E64B1FAA84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309537-F466-B03A-F98A-86A7D79B7B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43A98-6A65-C297-216D-7D972828A5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05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7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B57A90-6036-4A9E-8519-E1412FFBED96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4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EFA0-C8C5-4C56-AD2A-232452A22828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07DE18-CAA9-40F0-A10D-3B5CB1713A48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01A7-C93A-431C-A2B0-1247A0096341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FEB6552-82DA-4755-BD90-902600EE5DC5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2FF-97A3-4B64-9AD0-13F41996098F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3B4A-DF1F-46C1-A26D-286EDFAD977C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AF9F-AFF3-4A58-B667-2D979F0B6939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7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F2CA-6823-446C-BBB3-4CEA926DB9CA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02E76-03B4-4AEE-82C3-D41E93BA6DEF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9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D40E-F275-474D-B981-C9DE3FD619BB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722E74-2721-43EA-ADF1-A22E8588E334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56AB0-2C22-4470-8222-976B3522B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574E-4A30-47C2-8742-5F92C764A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Tyler </a:t>
            </a:r>
            <a:r>
              <a:rPr lang="en-US" sz="1200" dirty="0" err="1">
                <a:solidFill>
                  <a:schemeClr val="bg2"/>
                </a:solidFill>
                <a:latin typeface="Corbel Light" panose="020B0303020204020204" pitchFamily="34" charset="0"/>
              </a:rPr>
              <a:t>salcido</a:t>
            </a:r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, executive officer  </a:t>
            </a: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FA729-D6D7-49A1-BFC1-2D6CAD705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6" y="2911650"/>
            <a:ext cx="2716911" cy="13288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B964CC-2DA9-FB30-74F6-E94868A1E598}"/>
              </a:ext>
            </a:extLst>
          </p:cNvPr>
          <p:cNvSpPr txBox="1"/>
          <p:nvPr/>
        </p:nvSpPr>
        <p:spPr>
          <a:xfrm>
            <a:off x="4389535" y="1984485"/>
            <a:ext cx="7213257" cy="116955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ESTABLISHMENT OF RESERVE POLICY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May 22, 2025</a:t>
            </a:r>
          </a:p>
        </p:txBody>
      </p:sp>
    </p:spTree>
    <p:extLst>
      <p:ext uri="{BB962C8B-B14F-4D97-AF65-F5344CB8AC3E}">
        <p14:creationId xmlns:p14="http://schemas.microsoft.com/office/powerpoint/2010/main" val="42020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039B-23B7-4932-B68E-301599DE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C9829-4995-4223-B281-20CB9AE5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333B3-E09B-4104-9C2D-5C7FD05F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939C29-6C0B-487C-5602-89665D41A182}"/>
              </a:ext>
            </a:extLst>
          </p:cNvPr>
          <p:cNvSpPr txBox="1"/>
          <p:nvPr/>
        </p:nvSpPr>
        <p:spPr>
          <a:xfrm>
            <a:off x="5328745" y="908019"/>
            <a:ext cx="1988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PURPOSE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F8B23F-AE9C-327F-6992-A249B28860D2}"/>
              </a:ext>
            </a:extLst>
          </p:cNvPr>
          <p:cNvSpPr txBox="1"/>
          <p:nvPr/>
        </p:nvSpPr>
        <p:spPr>
          <a:xfrm>
            <a:off x="302698" y="2053239"/>
            <a:ext cx="11458378" cy="294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Seek direction on creating a written Rese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Calibri"/>
              </a:rPr>
              <a:t>rve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 Policy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lude: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Assigned Emergency Reserves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Minimum Unassigned Reserve Threshold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policy scenarios for consideration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6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99101-8838-E471-0F3C-1A96F37C1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706B-A7F8-F017-DC9D-76BCCE48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555E-5BDD-1C80-8B83-741035231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21594-A362-4E7B-732D-90CF91A0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025798-91DC-6049-163E-2ADC628DC9CA}"/>
              </a:ext>
            </a:extLst>
          </p:cNvPr>
          <p:cNvSpPr txBox="1"/>
          <p:nvPr/>
        </p:nvSpPr>
        <p:spPr>
          <a:xfrm>
            <a:off x="4518878" y="887463"/>
            <a:ext cx="3026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2918C-0FA2-4E5E-0FE2-33C7DD180413}"/>
              </a:ext>
            </a:extLst>
          </p:cNvPr>
          <p:cNvSpPr txBox="1"/>
          <p:nvPr/>
        </p:nvSpPr>
        <p:spPr>
          <a:xfrm>
            <a:off x="283780" y="2053239"/>
            <a:ext cx="1145837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Assigned Emergency Reserves: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Litigation Reserve: $40,000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Catastrophic Building Damage: $460,000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Unassigned Reserves projected at $76,793 to $88,642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FY 2025-2026 Budgeted Expenses: $886,419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No adopted minimum reserve policy currently exists</a:t>
            </a:r>
          </a:p>
        </p:txBody>
      </p:sp>
    </p:spTree>
    <p:extLst>
      <p:ext uri="{BB962C8B-B14F-4D97-AF65-F5344CB8AC3E}">
        <p14:creationId xmlns:p14="http://schemas.microsoft.com/office/powerpoint/2010/main" val="22120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918FC-7559-E66A-BB76-3D9AD6EEF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FEA33CC-9B6E-A8F4-3998-1A8A06E8CE9A}"/>
              </a:ext>
            </a:extLst>
          </p:cNvPr>
          <p:cNvSpPr txBox="1"/>
          <p:nvPr/>
        </p:nvSpPr>
        <p:spPr>
          <a:xfrm>
            <a:off x="302698" y="2107110"/>
            <a:ext cx="1145837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Codify Assigned Emergency Reserves in written policy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Establish minimum unassigned reserve level: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Percentage of annual expenses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Flat dollar target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C3585-220D-F85A-7AD4-996D8147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C53C7-C965-703D-1A94-0273B1F47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3600" y="6858000"/>
            <a:ext cx="11029615" cy="367830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14E71-7726-BEB9-5F01-B374F1B3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B0702-F786-DBF1-8462-73AAE36E53E8}"/>
              </a:ext>
            </a:extLst>
          </p:cNvPr>
          <p:cNvSpPr txBox="1"/>
          <p:nvPr/>
        </p:nvSpPr>
        <p:spPr>
          <a:xfrm>
            <a:off x="2789803" y="885553"/>
            <a:ext cx="6332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PROPOSED POLICY FRAMEWORK</a:t>
            </a:r>
          </a:p>
        </p:txBody>
      </p:sp>
    </p:spTree>
    <p:extLst>
      <p:ext uri="{BB962C8B-B14F-4D97-AF65-F5344CB8AC3E}">
        <p14:creationId xmlns:p14="http://schemas.microsoft.com/office/powerpoint/2010/main" val="58442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23846-7C64-817E-CB4D-11DD3FF96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851F-989D-9A60-1F41-A9745183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5A974-4265-E2AF-80F8-AF3AFC86D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0DF44-ED61-3AEC-ACA8-E3B18B24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3CF308-CFFD-1E07-1F06-F9D4D2F00331}"/>
              </a:ext>
            </a:extLst>
          </p:cNvPr>
          <p:cNvSpPr txBox="1"/>
          <p:nvPr/>
        </p:nvSpPr>
        <p:spPr>
          <a:xfrm>
            <a:off x="2654430" y="887463"/>
            <a:ext cx="67549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OPTION A:  % of ANNUAL EXPENSES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45F6E0-1A11-B64B-E923-005EE11303E9}"/>
              </a:ext>
            </a:extLst>
          </p:cNvPr>
          <p:cNvSpPr txBox="1"/>
          <p:nvPr/>
        </p:nvSpPr>
        <p:spPr>
          <a:xfrm>
            <a:off x="283780" y="2053239"/>
            <a:ext cx="11458378" cy="4130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A-1: 5% = $44,321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A-2: 8% = $70,914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A-3: 10% = $88,642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Pros: Scales with budget, aligns with best practices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Cons: May be harder to fund during lean years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31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4ADD92-1ADC-782F-B577-C941D1371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5E090-707A-710D-94CA-E78557B3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8895D-ECF4-1D2E-10D3-9E653A283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FD5BF-A929-3D9E-B7DE-0E6D98F64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38106-6AE7-4E0D-95C1-BD287EF5BD39}"/>
              </a:ext>
            </a:extLst>
          </p:cNvPr>
          <p:cNvSpPr txBox="1"/>
          <p:nvPr/>
        </p:nvSpPr>
        <p:spPr>
          <a:xfrm>
            <a:off x="2850512" y="887463"/>
            <a:ext cx="63627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OPTION B: FLAT DOLLAR TARGET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8CA0E2-2FAE-0CB9-C21E-C8FC3414879A}"/>
              </a:ext>
            </a:extLst>
          </p:cNvPr>
          <p:cNvSpPr txBox="1"/>
          <p:nvPr/>
        </p:nvSpPr>
        <p:spPr>
          <a:xfrm>
            <a:off x="258556" y="2053239"/>
            <a:ext cx="11458378" cy="5312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B-1: $50,000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B-2: $75,000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B-3: $100,000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Pros: Simple and clear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Cons: May not scale with growth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04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14ED1-1A50-D00E-B9DB-6A88CF49C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B56E-3768-36F1-8264-41E9FD6C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CB994-6E43-C991-E432-EFA454E90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49A24-64B9-D192-4A8D-D183F184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4C18F4-8B2D-B07B-763A-C2DFFB7E388C}"/>
              </a:ext>
            </a:extLst>
          </p:cNvPr>
          <p:cNvSpPr txBox="1"/>
          <p:nvPr/>
        </p:nvSpPr>
        <p:spPr>
          <a:xfrm>
            <a:off x="2109794" y="887463"/>
            <a:ext cx="78441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EXECUTIVE OFFICER RECOMMENDATION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660ADC-C80B-7E6A-065C-0EEF692EBA3C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preferred method for unassigned reserves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Codify $500,000 Assigned Reserves with limited use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Incorporate reserve review into annual budget process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2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7E1D1-E9B2-7F7C-FF57-C865BD812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7B479-104F-161F-A545-CE8FFA5D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5BD0E-1CB0-81AA-240C-261101E64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5B8BE-FBB9-D195-BCBC-37477CDD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6E1884-3B1F-0A5F-512D-38DD14336242}"/>
              </a:ext>
            </a:extLst>
          </p:cNvPr>
          <p:cNvSpPr txBox="1"/>
          <p:nvPr/>
        </p:nvSpPr>
        <p:spPr>
          <a:xfrm>
            <a:off x="4831082" y="887463"/>
            <a:ext cx="2401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EC0078-CEA8-715F-3CAB-C7F5312945D5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Based on Commission direction: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Draft formal Reserve Policy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Return for Commission adoption at future meeting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29E6-4867-40AF-9007-664CC4E9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F300A-F087-4D4D-B395-E9628BAC573C}"/>
              </a:ext>
            </a:extLst>
          </p:cNvPr>
          <p:cNvSpPr txBox="1"/>
          <p:nvPr/>
        </p:nvSpPr>
        <p:spPr>
          <a:xfrm>
            <a:off x="3438836" y="1082180"/>
            <a:ext cx="501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Questions or Comments </a:t>
            </a:r>
          </a:p>
        </p:txBody>
      </p:sp>
    </p:spTree>
    <p:extLst>
      <p:ext uri="{BB962C8B-B14F-4D97-AF65-F5344CB8AC3E}">
        <p14:creationId xmlns:p14="http://schemas.microsoft.com/office/powerpoint/2010/main" val="10975846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11514</TotalTime>
  <Words>248</Words>
  <Application>Microsoft Office PowerPoint</Application>
  <PresentationFormat>Widescreen</PresentationFormat>
  <Paragraphs>82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Corbel Light</vt:lpstr>
      <vt:lpstr>franklin-gothic-urw</vt:lpstr>
      <vt:lpstr>Gill Sans MT</vt:lpstr>
      <vt:lpstr>Wingdings</vt:lpstr>
      <vt:lpstr>Wingdings 2</vt:lpstr>
      <vt:lpstr>Dividend</vt:lpstr>
      <vt:lpstr>  </vt:lpstr>
      <vt:lpstr> </vt:lpstr>
      <vt:lpstr> </vt:lpstr>
      <vt:lpstr> </vt:lpstr>
      <vt:lpstr> </vt:lpstr>
      <vt:lpstr> </vt:lpstr>
      <vt:lpstr> 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LAFCO 101</dc:title>
  <dc:creator>paula</dc:creator>
  <cp:lastModifiedBy>Lori Zinn</cp:lastModifiedBy>
  <cp:revision>110</cp:revision>
  <cp:lastPrinted>2025-03-26T17:44:13Z</cp:lastPrinted>
  <dcterms:created xsi:type="dcterms:W3CDTF">2021-03-03T06:14:49Z</dcterms:created>
  <dcterms:modified xsi:type="dcterms:W3CDTF">2025-05-19T18:04:09Z</dcterms:modified>
</cp:coreProperties>
</file>