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0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3" r:id="rId11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77100" autoAdjust="0"/>
  </p:normalViewPr>
  <p:slideViewPr>
    <p:cSldViewPr snapToGrid="0">
      <p:cViewPr varScale="1">
        <p:scale>
          <a:sx n="152" d="100"/>
          <a:sy n="152" d="100"/>
        </p:scale>
        <p:origin x="27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235F9C-8223-4BF6-8E33-E1F96727F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9C9AB-DD77-4132-AB5C-28E42DCE7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CAB154-B99E-4940-B8BB-690FE07105AB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86BA0-34F6-4E5C-AE84-E52604DAA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1589-7F4B-498B-AEBF-36970A5768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E92BA3F-8847-4D51-8B2C-28C9636B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4830753-8535-43CB-9082-D52C8051FF4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18A1310-6E21-4895-8E54-DB122892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5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00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68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59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82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08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5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B57A90-6036-4A9E-8519-E1412FFBED96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4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EFA0-C8C5-4C56-AD2A-232452A22828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07DE18-CAA9-40F0-A10D-3B5CB1713A48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01A7-C93A-431C-A2B0-1247A0096341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FEB6552-82DA-4755-BD90-902600EE5DC5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2FF-97A3-4B64-9AD0-13F41996098F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3B4A-DF1F-46C1-A26D-286EDFAD977C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AF9F-AFF3-4A58-B667-2D979F0B6939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7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F2CA-6823-446C-BBB3-4CEA926DB9CA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02E76-03B4-4AEE-82C3-D41E93BA6DEF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9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D40E-F275-474D-B981-C9DE3FD619BB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722E74-2721-43EA-ADF1-A22E8588E334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56AB0-2C22-4470-8222-976B3522B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574E-4A30-47C2-8742-5F92C764A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Tyler </a:t>
            </a:r>
            <a:r>
              <a:rPr lang="en-US" sz="1200" dirty="0" err="1">
                <a:solidFill>
                  <a:schemeClr val="bg2"/>
                </a:solidFill>
                <a:latin typeface="Corbel Light" panose="020B0303020204020204" pitchFamily="34" charset="0"/>
              </a:rPr>
              <a:t>salcido</a:t>
            </a:r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, executive officer  </a:t>
            </a: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FA729-D6D7-49A1-BFC1-2D6CAD705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6" y="2911650"/>
            <a:ext cx="2716911" cy="13288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B964CC-2DA9-FB30-74F6-E94868A1E598}"/>
              </a:ext>
            </a:extLst>
          </p:cNvPr>
          <p:cNvSpPr txBox="1"/>
          <p:nvPr/>
        </p:nvSpPr>
        <p:spPr>
          <a:xfrm>
            <a:off x="4991118" y="1956794"/>
            <a:ext cx="5708679" cy="116955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CREDIT CARD USAGE POLICY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March 27,2025</a:t>
            </a:r>
          </a:p>
        </p:txBody>
      </p:sp>
    </p:spTree>
    <p:extLst>
      <p:ext uri="{BB962C8B-B14F-4D97-AF65-F5344CB8AC3E}">
        <p14:creationId xmlns:p14="http://schemas.microsoft.com/office/powerpoint/2010/main" val="42020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29E6-4867-40AF-9007-664CC4E9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F300A-F087-4D4D-B395-E9628BAC573C}"/>
              </a:ext>
            </a:extLst>
          </p:cNvPr>
          <p:cNvSpPr txBox="1"/>
          <p:nvPr/>
        </p:nvSpPr>
        <p:spPr>
          <a:xfrm>
            <a:off x="3438836" y="1082180"/>
            <a:ext cx="501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Questions or Comments </a:t>
            </a:r>
          </a:p>
        </p:txBody>
      </p:sp>
    </p:spTree>
    <p:extLst>
      <p:ext uri="{BB962C8B-B14F-4D97-AF65-F5344CB8AC3E}">
        <p14:creationId xmlns:p14="http://schemas.microsoft.com/office/powerpoint/2010/main" val="109758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039B-23B7-4932-B68E-301599DE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C9829-4995-4223-B281-20CB9AE5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333B3-E09B-4104-9C2D-5C7FD05F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939C29-6C0B-487C-5602-89665D41A182}"/>
              </a:ext>
            </a:extLst>
          </p:cNvPr>
          <p:cNvSpPr txBox="1"/>
          <p:nvPr/>
        </p:nvSpPr>
        <p:spPr>
          <a:xfrm>
            <a:off x="3821562" y="887463"/>
            <a:ext cx="4548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BACKGROUND &amp; NEED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F8B23F-AE9C-327F-6992-A249B28860D2}"/>
              </a:ext>
            </a:extLst>
          </p:cNvPr>
          <p:cNvSpPr txBox="1"/>
          <p:nvPr/>
        </p:nvSpPr>
        <p:spPr>
          <a:xfrm>
            <a:off x="302698" y="2053239"/>
            <a:ext cx="11458378" cy="1766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Credit cards used for travel, training, operations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formal policy currently exists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Need for accountability, transparency, compliance</a:t>
            </a:r>
          </a:p>
        </p:txBody>
      </p:sp>
    </p:spTree>
    <p:extLst>
      <p:ext uri="{BB962C8B-B14F-4D97-AF65-F5344CB8AC3E}">
        <p14:creationId xmlns:p14="http://schemas.microsoft.com/office/powerpoint/2010/main" val="18586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99101-8838-E471-0F3C-1A96F37C1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706B-A7F8-F017-DC9D-76BCCE48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555E-5BDD-1C80-8B83-741035231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21594-A362-4E7B-732D-90CF91A0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025798-91DC-6049-163E-2ADC628DC9CA}"/>
              </a:ext>
            </a:extLst>
          </p:cNvPr>
          <p:cNvSpPr txBox="1"/>
          <p:nvPr/>
        </p:nvSpPr>
        <p:spPr>
          <a:xfrm>
            <a:off x="3646938" y="887463"/>
            <a:ext cx="4769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KEY POLICY PROVISIONS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2918C-0FA2-4E5E-0FE2-33C7DD180413}"/>
              </a:ext>
            </a:extLst>
          </p:cNvPr>
          <p:cNvSpPr txBox="1"/>
          <p:nvPr/>
        </p:nvSpPr>
        <p:spPr>
          <a:xfrm>
            <a:off x="283780" y="2053239"/>
            <a:ext cx="11458378" cy="294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Authorization &amp; Issuance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Allowable Expenditures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Prohibited Expenditures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Documentation &amp; Reporting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Enforcement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2120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918FC-7559-E66A-BB76-3D9AD6EEF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C3585-220D-F85A-7AD4-996D8147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C53C7-C965-703D-1A94-0273B1F47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14E71-7726-BEB9-5F01-B374F1B3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B0702-F786-DBF1-8462-73AAE36E53E8}"/>
              </a:ext>
            </a:extLst>
          </p:cNvPr>
          <p:cNvSpPr txBox="1"/>
          <p:nvPr/>
        </p:nvSpPr>
        <p:spPr>
          <a:xfrm>
            <a:off x="3123175" y="887463"/>
            <a:ext cx="5817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AUTHORIZATION &amp; ISSUANCE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EA33CC-9B6E-A8F4-3998-1A8A06E8CE9A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Only approved individuals may hold a card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Limits set by Executive Officer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Cardholders responsible for safekeeping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442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37F87-6B3E-259C-7BCF-018752A98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E30C0-8B61-1A7B-B318-19B66720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72924-7636-150B-F6B9-16A2394F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A24E2-28E9-442D-DB3B-79F55F958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CA1471-8824-4662-C6C0-7C752B47B332}"/>
              </a:ext>
            </a:extLst>
          </p:cNvPr>
          <p:cNvSpPr txBox="1"/>
          <p:nvPr/>
        </p:nvSpPr>
        <p:spPr>
          <a:xfrm>
            <a:off x="1941766" y="887463"/>
            <a:ext cx="8180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ALLOWABLE &amp; PROHIBITED EXPENDITURES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023E76-346A-BE06-C1CA-F42FB931031C}"/>
              </a:ext>
            </a:extLst>
          </p:cNvPr>
          <p:cNvSpPr txBox="1"/>
          <p:nvPr/>
        </p:nvSpPr>
        <p:spPr>
          <a:xfrm>
            <a:off x="283780" y="2053239"/>
            <a:ext cx="11458378" cy="1766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Allowable: Travel, training, supplies, emergencies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Prohibited: Personal purchases, cash advances, split transactions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Requires prior written approval for exceptions</a:t>
            </a:r>
          </a:p>
        </p:txBody>
      </p:sp>
    </p:spTree>
    <p:extLst>
      <p:ext uri="{BB962C8B-B14F-4D97-AF65-F5344CB8AC3E}">
        <p14:creationId xmlns:p14="http://schemas.microsoft.com/office/powerpoint/2010/main" val="333859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39E86-ED86-363A-80F2-704B76E51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3FC5E-6904-F496-FB37-566D9CA8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77025-8BF6-BFC2-C522-C217BD740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F107B-63BB-BEA2-6513-E0FB098F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0BAAAC-FF94-5110-045B-A08238C00ED8}"/>
              </a:ext>
            </a:extLst>
          </p:cNvPr>
          <p:cNvSpPr txBox="1"/>
          <p:nvPr/>
        </p:nvSpPr>
        <p:spPr>
          <a:xfrm>
            <a:off x="2841178" y="887463"/>
            <a:ext cx="638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DOCUMENTATION &amp; REPORTING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FE600E-2E95-BFF8-FC97-5EADAD28385D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Original, itemized receipts required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Submit supporting documentation to finance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Statements reconciled monthly and reviewed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50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94925-4F55-B516-3911-84F2C4EC2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FC06-B78A-9B54-EE54-5BD95C9C7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76CF-0FB3-2095-2ED0-F43E2E425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86056-CC28-F98D-DD7C-B5A6F78F3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0D4847-5D75-1CDE-2BFE-CE4690D7FE4D}"/>
              </a:ext>
            </a:extLst>
          </p:cNvPr>
          <p:cNvSpPr txBox="1"/>
          <p:nvPr/>
        </p:nvSpPr>
        <p:spPr>
          <a:xfrm>
            <a:off x="2568864" y="887463"/>
            <a:ext cx="6926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ENFORCEMENT &amp; ACCOUNTABILITY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1ADC0E-4320-5DCC-583B-D3FEDDFAA6DE}"/>
              </a:ext>
            </a:extLst>
          </p:cNvPr>
          <p:cNvSpPr txBox="1"/>
          <p:nvPr/>
        </p:nvSpPr>
        <p:spPr>
          <a:xfrm>
            <a:off x="283780" y="2053239"/>
            <a:ext cx="11458378" cy="1766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Periodic audits and spot checks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Violations may lead to disciplinary action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Card privileges may be revoked</a:t>
            </a:r>
          </a:p>
        </p:txBody>
      </p:sp>
    </p:spTree>
    <p:extLst>
      <p:ext uri="{BB962C8B-B14F-4D97-AF65-F5344CB8AC3E}">
        <p14:creationId xmlns:p14="http://schemas.microsoft.com/office/powerpoint/2010/main" val="405302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31B8D-5711-8C15-D17F-1A5E7AFA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66F7-CFB4-36A0-CF44-9834C417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966B7-9B6E-8B4F-92E7-99295FC3B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48E4A-66B4-E202-D567-219BE255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77FD31-CD0E-52D7-6934-81C120C35B19}"/>
              </a:ext>
            </a:extLst>
          </p:cNvPr>
          <p:cNvSpPr txBox="1"/>
          <p:nvPr/>
        </p:nvSpPr>
        <p:spPr>
          <a:xfrm>
            <a:off x="3440000" y="887463"/>
            <a:ext cx="5183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FISCAL IMPACT &amp; OPTIONS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17C74C-56D4-C955-9774-455F77019AE7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Minimal direct cost to implement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Reduces risk of misuse and error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Options: Adopt, Revise, or Decline the Policy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848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F67F6-A3D5-48D8-0DE2-9281C5325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363C-8D7D-35CB-D507-0C5696C0A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394E8-E3CD-FB84-73FC-75BEEB850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7978E-C3C1-2C1A-91DA-DD359AD00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F99B21-12B7-D7E4-1B41-4C1ADA5157A2}"/>
              </a:ext>
            </a:extLst>
          </p:cNvPr>
          <p:cNvSpPr txBox="1"/>
          <p:nvPr/>
        </p:nvSpPr>
        <p:spPr>
          <a:xfrm>
            <a:off x="2700509" y="887463"/>
            <a:ext cx="6662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RECOMMENDATION &amp; NEXT STEPS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0B2EBE-AA6D-4605-8A0F-2ECB5AD134C7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Approve Resolution #2025-XX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Adopt the Credit Card Usage Policy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Begin implementation and staff acknowledgment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3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ivid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11240</TotalTime>
  <Words>212</Words>
  <Application>Microsoft Office PowerPoint</Application>
  <PresentationFormat>Widescreen</PresentationFormat>
  <Paragraphs>77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Corbel Light</vt:lpstr>
      <vt:lpstr>franklin-gothic-urw</vt:lpstr>
      <vt:lpstr>Gill Sans MT</vt:lpstr>
      <vt:lpstr>Wingdings 2</vt:lpstr>
      <vt:lpstr>Dividend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LAFCO 101</dc:title>
  <dc:creator>paula</dc:creator>
  <cp:lastModifiedBy>Tyler Salcido</cp:lastModifiedBy>
  <cp:revision>108</cp:revision>
  <cp:lastPrinted>2021-05-27T14:20:59Z</cp:lastPrinted>
  <dcterms:created xsi:type="dcterms:W3CDTF">2021-03-03T06:14:49Z</dcterms:created>
  <dcterms:modified xsi:type="dcterms:W3CDTF">2025-03-25T22:48:25Z</dcterms:modified>
</cp:coreProperties>
</file>