
<file path=[Content_Types].xml><?xml version="1.0" encoding="utf-8"?>
<Types xmlns="http://schemas.openxmlformats.org/package/2006/content-types"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0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3" r:id="rId14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7E58F3-A05B-47F9-8A55-FD6C018AE65E}" v="1" dt="2025-01-21T22:27:31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7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305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235F9C-8223-4BF6-8E33-E1F96727F3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89C9AB-DD77-4132-AB5C-28E42DCE7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8CAB154-B99E-4940-B8BB-690FE07105A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86BA0-34F6-4E5C-AE84-E52604DAA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41589-7F4B-498B-AEBF-36970A5768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E92BA3F-8847-4D51-8B2C-28C9636B3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4830753-8535-43CB-9082-D52C8051FF4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18A1310-6E21-4895-8E54-DB122892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5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Page 23 - Tiers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5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CA7815-B1B5-FD7E-1BEF-7B76225B26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E16E18-659F-4525-E152-018744006D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892297-6A56-1373-DEAA-0BEC8D956A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Page 23 - Tiers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ACF54-02C2-5F44-A868-7DA7EF3B9B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6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C1527-E5E6-ACD4-A0AA-0B974BC32B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1BCD49-B871-5BA9-327E-323AF61EE0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792603-E6D5-D395-9BEA-7D549CF321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Infrastructure Adequacy</a:t>
            </a:r>
          </a:p>
          <a:p>
            <a:r>
              <a:rPr lang="en-US" dirty="0"/>
              <a:t>Trans: Imperial Ave extension project</a:t>
            </a:r>
          </a:p>
          <a:p>
            <a:r>
              <a:rPr lang="en-US" dirty="0"/>
              <a:t>CIP: capital improvement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C476C-456A-E5F5-D1E4-545E97062B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29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6BCBF9-0D79-8616-BC88-8109FFFEB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84D8B2-5AD3-0C2B-73D5-0C5BA1475F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777892-C904-8654-CE8F-3E4A199DD6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9DE550-6C4E-BB3F-0917-5CA95EA1D3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64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D7034-D6C3-FD83-5F8A-DD8D892C8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F17BC5-6E52-D1C4-FC78-A784D280B8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73417E-CAB8-1757-9D2C-9161E82A72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03526-F278-0C8B-AEDC-C5FF6955A0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1310-6E21-4895-8E54-DB122892A8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5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B57A90-6036-4A9E-8519-E1412FFBED96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4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EFA0-C8C5-4C56-AD2A-232452A22828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307DE18-CAA9-40F0-A10D-3B5CB1713A48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01A7-C93A-431C-A2B0-1247A0096341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FEB6552-82DA-4755-BD90-902600EE5DC5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C2FF-97A3-4B64-9AD0-13F41996098F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3B4A-DF1F-46C1-A26D-286EDFAD977C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5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AF9F-AFF3-4A58-B667-2D979F0B6939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7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F2CA-6823-446C-BBB3-4CEA926DB9CA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9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3902E76-03B4-4AEE-82C3-D41E93BA6DEF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9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D40E-F275-474D-B981-C9DE3FD619BB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9722E74-2721-43EA-ADF1-A22E8588E334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1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CC2B463-6BD5-411E-A3CA-67A9FE00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3E6F24-3E64-4893-9F13-7BEE01C84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56AB0-2C22-4470-8222-976B3522B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rgbClr val="FFFFFF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4574E-4A30-47C2-8742-5F92C764A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/>
              </a:solidFill>
            </a:endParaRP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Tyler </a:t>
            </a:r>
            <a:r>
              <a:rPr lang="en-US" sz="1200" dirty="0" err="1">
                <a:solidFill>
                  <a:schemeClr val="bg2"/>
                </a:solidFill>
                <a:latin typeface="Corbel Light" panose="020B0303020204020204" pitchFamily="34" charset="0"/>
              </a:rPr>
              <a:t>salcido</a:t>
            </a:r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, executive officer  </a:t>
            </a:r>
          </a:p>
          <a:p>
            <a:r>
              <a:rPr lang="en-US" sz="1200" dirty="0">
                <a:solidFill>
                  <a:schemeClr val="bg2"/>
                </a:solidFill>
                <a:latin typeface="Corbel Light" panose="020B0303020204020204" pitchFamily="34" charset="0"/>
              </a:rPr>
              <a:t> 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CFA729-D6D7-49A1-BFC1-2D6CAD705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166" y="2911650"/>
            <a:ext cx="2716911" cy="13288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67FBA0-23EA-CA3F-3123-3D3F8A53B8F9}"/>
              </a:ext>
            </a:extLst>
          </p:cNvPr>
          <p:cNvSpPr txBox="1"/>
          <p:nvPr/>
        </p:nvSpPr>
        <p:spPr>
          <a:xfrm>
            <a:off x="4670412" y="2726984"/>
            <a:ext cx="69912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</a:rPr>
              <a:t>EL CENTRO SERVICE AREA PLAN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0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719FE9-8919-557C-9498-8F755D5F2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852B15-CE50-D86F-CD86-64DF1728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63154"/>
            <a:ext cx="11029616" cy="1013800"/>
          </a:xfrm>
        </p:spPr>
        <p:txBody>
          <a:bodyPr/>
          <a:lstStyle/>
          <a:p>
            <a:r>
              <a:rPr lang="en-US" dirty="0"/>
              <a:t>Any other matters related to effective &amp; efficient services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F7A9E-1EFF-0C26-8C44-D5B86D7A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r>
              <a:rPr lang="en-US" sz="2600" dirty="0"/>
              <a:t>No other matters were identified.</a:t>
            </a:r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489003-5115-7717-655B-949BB8DD6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377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D703F-8C55-C355-A3F9-2009C6142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52C1BE-996B-2BF4-8C96-A04142CA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63154"/>
            <a:ext cx="11029616" cy="1013800"/>
          </a:xfrm>
        </p:spPr>
        <p:txBody>
          <a:bodyPr/>
          <a:lstStyle/>
          <a:p>
            <a:r>
              <a:rPr lang="en-US" dirty="0"/>
              <a:t>Environmental Considerations (CEQA)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77F88C-0E3B-9560-343F-725F44246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r>
              <a:rPr lang="en-US" sz="2600" dirty="0"/>
              <a:t>SAPs are exempt from CEQA as per State Guidelines.</a:t>
            </a:r>
          </a:p>
          <a:p>
            <a:pPr marL="324000" lvl="1" indent="0">
              <a:buNone/>
            </a:pPr>
            <a:r>
              <a:rPr lang="en-US" sz="2600" dirty="0"/>
              <a:t>Considered data collection and feasibility activities. “Not a project”.</a:t>
            </a:r>
          </a:p>
          <a:p>
            <a:pPr marL="324000" lvl="1" indent="0">
              <a:buNone/>
            </a:pPr>
            <a:r>
              <a:rPr lang="en-US" sz="2600" dirty="0"/>
              <a:t>Approval ensures compliance with environmental regulations.</a:t>
            </a:r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968171-4400-56EA-C6A9-D6915EA3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40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47154-C04C-E812-8E61-9CF8334D4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53814D-2E21-B8E0-F646-8809F3171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63154"/>
            <a:ext cx="11029616" cy="1013800"/>
          </a:xfrm>
        </p:spPr>
        <p:txBody>
          <a:bodyPr/>
          <a:lstStyle/>
          <a:p>
            <a:r>
              <a:rPr lang="en-US" dirty="0"/>
              <a:t>Approval and recommendations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76871C-28D8-F4C3-C4B9-67D779EDE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r>
              <a:rPr lang="en-US" sz="2600" dirty="0"/>
              <a:t>LAFCo options for review include approval, amendment, or denial.</a:t>
            </a:r>
          </a:p>
          <a:p>
            <a:pPr marL="324000" lvl="1" indent="0">
              <a:buNone/>
            </a:pPr>
            <a:r>
              <a:rPr lang="en-US" sz="2600" dirty="0"/>
              <a:t>Executive Officer recommends approving the SAP.</a:t>
            </a:r>
          </a:p>
          <a:p>
            <a:pPr marL="324000" lvl="1" indent="0">
              <a:buNone/>
            </a:pPr>
            <a:r>
              <a:rPr lang="en-US" sz="2600" dirty="0"/>
              <a:t>SAP supports logical and orderly city development.</a:t>
            </a:r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D185A0-6EA4-6779-47F3-054BE0F21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606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0C29E6-4867-40AF-9007-664CC4E9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9F300A-F087-4D4D-B395-E9628BAC573C}"/>
              </a:ext>
            </a:extLst>
          </p:cNvPr>
          <p:cNvSpPr txBox="1"/>
          <p:nvPr/>
        </p:nvSpPr>
        <p:spPr>
          <a:xfrm>
            <a:off x="3438836" y="1082180"/>
            <a:ext cx="5012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Questions or Comments </a:t>
            </a:r>
          </a:p>
        </p:txBody>
      </p:sp>
    </p:spTree>
    <p:extLst>
      <p:ext uri="{BB962C8B-B14F-4D97-AF65-F5344CB8AC3E}">
        <p14:creationId xmlns:p14="http://schemas.microsoft.com/office/powerpoint/2010/main" val="109758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2ADDA3-DDBF-A5AD-4065-D5575270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service area plan (Sap)?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F0589A-8400-E96A-2EEE-AA8316B42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SAPs, also known as Municipal Service Reviews (MSRs), are comprehensive studies.</a:t>
            </a:r>
          </a:p>
          <a:p>
            <a:pPr marL="0" indent="0">
              <a:buNone/>
            </a:pPr>
            <a:r>
              <a:rPr lang="en-US" sz="2800" dirty="0"/>
              <a:t>They assess service capacity, efficiency, and opportunities for coordination.</a:t>
            </a:r>
          </a:p>
          <a:p>
            <a:pPr marL="0" indent="0">
              <a:buNone/>
            </a:pPr>
            <a:r>
              <a:rPr lang="en-US" sz="2800" dirty="0"/>
              <a:t>Used by </a:t>
            </a:r>
            <a:r>
              <a:rPr lang="en-US" sz="2800" dirty="0" err="1"/>
              <a:t>LAFCos</a:t>
            </a:r>
            <a:r>
              <a:rPr lang="en-US" sz="2800" dirty="0"/>
              <a:t>, local agencies, and communities for informed planning.</a:t>
            </a:r>
          </a:p>
          <a:p>
            <a:pPr marL="0" indent="0">
              <a:buNone/>
            </a:pPr>
            <a:r>
              <a:rPr lang="en-US" sz="2800" dirty="0"/>
              <a:t>Is required for any changes to a Sphere of Influence (i.e. Annexation).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B8EEE5-D6FF-25A2-2BC0-E9CE609B5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45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31284D-4217-EB41-5B98-0681821E65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CC26228-8F54-AAE6-DBBC-589F68394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review requirements (</a:t>
            </a:r>
            <a:r>
              <a:rPr lang="en-US" dirty="0" err="1"/>
              <a:t>G.c.</a:t>
            </a:r>
            <a:r>
              <a:rPr lang="en-US" dirty="0"/>
              <a:t> § 56430)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BBAF99-5AFB-188B-1062-95A42F46B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/>
              <a:t>LAFCo must conduct a municipal service review before updating a sphere of influence. The review must address key factors including:</a:t>
            </a:r>
          </a:p>
          <a:p>
            <a:pPr marL="0" indent="0">
              <a:buNone/>
            </a:pPr>
            <a:r>
              <a:rPr lang="en-US" sz="2800" dirty="0"/>
              <a:t>- Growth and population projections</a:t>
            </a:r>
          </a:p>
          <a:p>
            <a:pPr marL="0" indent="0">
              <a:buNone/>
            </a:pPr>
            <a:r>
              <a:rPr lang="en-US" sz="2800" dirty="0"/>
              <a:t>- Disadvantaged unincorporated communities (DUCs)</a:t>
            </a:r>
          </a:p>
          <a:p>
            <a:pPr marL="0" indent="0">
              <a:buNone/>
            </a:pPr>
            <a:r>
              <a:rPr lang="en-US" sz="2800" dirty="0"/>
              <a:t>- Present &amp; planned capacity of Public facilities and infrastructure</a:t>
            </a:r>
          </a:p>
          <a:p>
            <a:pPr marL="0" indent="0">
              <a:buNone/>
            </a:pPr>
            <a:r>
              <a:rPr lang="en-US" sz="2800" dirty="0"/>
              <a:t>- Financial ability of agencies</a:t>
            </a:r>
          </a:p>
          <a:p>
            <a:pPr marL="0" indent="0">
              <a:buNone/>
            </a:pPr>
            <a:r>
              <a:rPr lang="en-US" sz="2800" dirty="0"/>
              <a:t>- Status of, and opportunities for shared facilities</a:t>
            </a:r>
          </a:p>
          <a:p>
            <a:pPr marL="0" indent="0">
              <a:buNone/>
            </a:pPr>
            <a:r>
              <a:rPr lang="en-US" sz="2800" dirty="0"/>
              <a:t>- Accountability for community service needs and operational efficiency</a:t>
            </a:r>
          </a:p>
          <a:p>
            <a:pPr marL="0" indent="0">
              <a:buNone/>
            </a:pPr>
            <a:r>
              <a:rPr lang="en-US" sz="2800" dirty="0"/>
              <a:t>- Any other matter related to effective &amp; efficient service delivery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7F370D-906A-6D7C-42C7-FCD0AC20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7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398F2-C894-6133-0FCB-906E386F3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3553E0E-3F95-EBBC-CF44-773F552B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and population Projections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3A35796-6285-522D-B1E1-BF3CB056A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Population: 44,322 (2020) projected to 58,800 (2045).</a:t>
            </a:r>
          </a:p>
          <a:p>
            <a:pPr marL="0" indent="0">
              <a:buNone/>
            </a:pPr>
            <a:r>
              <a:rPr lang="en-US" sz="2800" dirty="0"/>
              <a:t>Urban development areas categorized into three tiers.</a:t>
            </a:r>
          </a:p>
          <a:p>
            <a:pPr marL="0" indent="0">
              <a:buNone/>
            </a:pPr>
            <a:r>
              <a:rPr lang="en-US" sz="2800" dirty="0"/>
              <a:t>Infrastructure planning aligned with growth needs.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AE5F12-6CDA-F58A-F39F-D55B16E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80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BE134-C6F7-E6F9-205A-70217F4B5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44C85AD-2234-4A7C-FF4D-60E56A064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Disadvantaged unincorporated communities (</a:t>
            </a:r>
            <a:r>
              <a:rPr lang="en-US" dirty="0" err="1"/>
              <a:t>Ducs</a:t>
            </a:r>
            <a:r>
              <a:rPr lang="en-US" dirty="0"/>
              <a:t>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07E9FBD-58AA-F01D-824B-339EAB6EC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community with an annual median household income &lt;80% of the statewide annual median household income.</a:t>
            </a:r>
          </a:p>
          <a:p>
            <a:pPr marL="0" indent="0">
              <a:buNone/>
            </a:pPr>
            <a:r>
              <a:rPr lang="en-US" sz="2800" dirty="0"/>
              <a:t>Often face deficiencies in basic infrastructure.</a:t>
            </a:r>
          </a:p>
          <a:p>
            <a:pPr marL="0" indent="0">
              <a:buNone/>
            </a:pPr>
            <a:r>
              <a:rPr lang="en-US" sz="2800" dirty="0"/>
              <a:t>Planning ensures infrastructure improvements for equity.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8617B-013D-16EF-EC9C-39164085F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149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CAD8F-B806-B155-E612-193C9631A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6194EF-A6DF-6147-9204-F469D4474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&amp; planned capacity of Public facilities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3E3039F-FD15-26A4-0D74-39EFAD204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93976"/>
          </a:xfrm>
        </p:spPr>
        <p:txBody>
          <a:bodyPr>
            <a:normAutofit/>
          </a:bodyPr>
          <a:lstStyle/>
          <a:p>
            <a:pPr marL="324000" lvl="1" indent="0">
              <a:buNone/>
            </a:pPr>
            <a:r>
              <a:rPr lang="en-US" sz="2600" dirty="0"/>
              <a:t>-Water Facilities: Current Capacity (21mgd) sufficient for existing/near-term needs.</a:t>
            </a:r>
          </a:p>
          <a:p>
            <a:pPr marL="324000" lvl="1" indent="0">
              <a:buNone/>
            </a:pPr>
            <a:r>
              <a:rPr lang="en-US" sz="2600" dirty="0"/>
              <a:t>-Wastewater Facilities: Adequate for current demand, requires updates &amp; expansion to meet projected growth.</a:t>
            </a:r>
          </a:p>
          <a:p>
            <a:pPr marL="324000" lvl="1" indent="0">
              <a:buNone/>
            </a:pPr>
            <a:r>
              <a:rPr lang="en-US" sz="2600" dirty="0"/>
              <a:t>-Fire Services: 3 stations in operation, 4</a:t>
            </a:r>
            <a:r>
              <a:rPr lang="en-US" sz="2600" baseline="30000" dirty="0"/>
              <a:t>th</a:t>
            </a:r>
            <a:r>
              <a:rPr lang="en-US" sz="2600" dirty="0"/>
              <a:t> planned.</a:t>
            </a:r>
          </a:p>
          <a:p>
            <a:pPr marL="324000" lvl="1" indent="0">
              <a:buNone/>
            </a:pPr>
            <a:r>
              <a:rPr lang="en-US" sz="2600" dirty="0"/>
              <a:t>-Transportation: Generally adequate, city projects aim to address growth-related needs.</a:t>
            </a:r>
          </a:p>
          <a:p>
            <a:pPr marL="324000" lvl="1" indent="0">
              <a:buNone/>
            </a:pPr>
            <a:r>
              <a:rPr lang="en-US" sz="2600" dirty="0"/>
              <a:t>-Planned Upgrades: Updates to Water Master Plan, Sewer Master Plan, CIP to ensure city meets future demand.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57B15-AA00-98B8-41CA-E3A71881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424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23C2F3-E852-7BAE-4FD7-17BD040C5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E13654C-7EF4-05D9-8CE0-32229D71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planning &amp; funding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3C7C534-3CEF-CE50-87DA-798850DDB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27286"/>
            <a:ext cx="11029615" cy="4293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Sources include Measure P, Development Impact Fees, and grants.</a:t>
            </a:r>
          </a:p>
          <a:p>
            <a:pPr marL="0" indent="0">
              <a:buNone/>
            </a:pPr>
            <a:r>
              <a:rPr lang="en-US" sz="2400" dirty="0"/>
              <a:t>Future funding via Enhanced Infrastructure Financing Districts (EIFDs).</a:t>
            </a:r>
          </a:p>
          <a:p>
            <a:pPr marL="0" indent="0">
              <a:buNone/>
            </a:pPr>
            <a:r>
              <a:rPr lang="en-US" sz="2400" dirty="0"/>
              <a:t>Periodic fee reviews ensure fiscal sustainability.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04DEAA-AEBA-38B0-8E0F-708E29DDA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1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219E1-4220-DF6B-5B38-834B64907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EB75AB3-DC3A-AE74-2195-40AA1042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facilities &amp; collaboration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79D9498-E505-F1B4-185B-977DC264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Mutual aid agreements improve emergency services.</a:t>
            </a:r>
          </a:p>
          <a:p>
            <a:pPr marL="0" indent="0">
              <a:buNone/>
            </a:pPr>
            <a:r>
              <a:rPr lang="en-US" sz="2400" dirty="0"/>
              <a:t>Joint-use agreements expand park and recreational access.</a:t>
            </a:r>
          </a:p>
          <a:p>
            <a:pPr marL="0" indent="0">
              <a:buNone/>
            </a:pPr>
            <a:r>
              <a:rPr lang="en-US" sz="2400" dirty="0"/>
              <a:t>Opportunities include regional water infrastructure improvements.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2C7BF4-D4B6-A9E2-757D-7A2FCD7FC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35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E8BEBB0-A128-29F3-CE37-4412A5066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Accountability for community service needs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782B7-CB8C-9CE5-B57D-FCFABDEB3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City conducts periodic reviews of service adequacy &amp; performance standards, including:</a:t>
            </a:r>
          </a:p>
          <a:p>
            <a:pPr marL="324000" lvl="1" indent="0">
              <a:buNone/>
            </a:pPr>
            <a:r>
              <a:rPr lang="en-US" sz="2600" dirty="0"/>
              <a:t>-Response times for fire &amp; police services.</a:t>
            </a:r>
          </a:p>
          <a:p>
            <a:pPr marL="324000" lvl="1" indent="0">
              <a:buNone/>
            </a:pPr>
            <a:r>
              <a:rPr lang="en-US" sz="2600" dirty="0"/>
              <a:t>-Facility conditions &amp; staff adequacy for libraries &amp; parks.</a:t>
            </a:r>
          </a:p>
          <a:p>
            <a:pPr marL="324000" lvl="1" indent="0">
              <a:buNone/>
            </a:pPr>
            <a:r>
              <a:rPr lang="en-US" sz="2600" dirty="0"/>
              <a:t>-Ongoing monitoring &amp; community engagement to align services with growth.</a:t>
            </a:r>
          </a:p>
          <a:p>
            <a:pPr marL="324000" lvl="1" indent="0">
              <a:buNone/>
            </a:pPr>
            <a:endParaRPr lang="en-US" sz="2600" dirty="0"/>
          </a:p>
          <a:p>
            <a:pPr marL="324000" lvl="1" indent="0">
              <a:buNone/>
            </a:pPr>
            <a:r>
              <a:rPr lang="en-US" sz="2600" dirty="0"/>
              <a:t>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A8E0F6-C09B-8EE8-E48B-7A31B1BA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8540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11432</TotalTime>
  <Words>558</Words>
  <Application>Microsoft Office PowerPoint</Application>
  <PresentationFormat>Widescreen</PresentationFormat>
  <Paragraphs>111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Calibri Light</vt:lpstr>
      <vt:lpstr>Corbel Light</vt:lpstr>
      <vt:lpstr>Gill Sans MT</vt:lpstr>
      <vt:lpstr>Wingdings 2</vt:lpstr>
      <vt:lpstr>Dividend</vt:lpstr>
      <vt:lpstr>  </vt:lpstr>
      <vt:lpstr>What is a service area plan (Sap)?</vt:lpstr>
      <vt:lpstr>Service review requirements (G.c. § 56430)</vt:lpstr>
      <vt:lpstr>Growth and population Projections</vt:lpstr>
      <vt:lpstr>Disadvantaged unincorporated communities (Ducs)</vt:lpstr>
      <vt:lpstr>Present &amp; planned capacity of Public facilities</vt:lpstr>
      <vt:lpstr>Financial planning &amp; funding</vt:lpstr>
      <vt:lpstr>Shared facilities &amp; collaboration</vt:lpstr>
      <vt:lpstr>Accountability for community service needs</vt:lpstr>
      <vt:lpstr>Any other matters related to effective &amp; efficient services</vt:lpstr>
      <vt:lpstr>Environmental Considerations (CEQA)</vt:lpstr>
      <vt:lpstr>Approval and recommendations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LAFCO 101</dc:title>
  <dc:creator>paula</dc:creator>
  <cp:lastModifiedBy>Lori Zinn</cp:lastModifiedBy>
  <cp:revision>108</cp:revision>
  <cp:lastPrinted>2021-05-27T14:20:59Z</cp:lastPrinted>
  <dcterms:created xsi:type="dcterms:W3CDTF">2021-03-03T06:14:49Z</dcterms:created>
  <dcterms:modified xsi:type="dcterms:W3CDTF">2025-01-21T23:15:58Z</dcterms:modified>
</cp:coreProperties>
</file>